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x="10058400" cy="7772400"/>
  <p:notesSz cx="6858000" cy="9144000"/>
  <p:embeddedFontLst>
    <p:embeddedFont>
      <p:font typeface="Montserrat" charset="1" panose="00000500000000000000"/>
      <p:regular r:id="rId28"/>
    </p:embeddedFont>
    <p:embeddedFont>
      <p:font typeface="Open Sans" charset="1" panose="020B0606030504020204"/>
      <p:regular r:id="rId29"/>
    </p:embeddedFont>
    <p:embeddedFont>
      <p:font typeface="IBM Plex Sans" charset="1" panose="020B0503050203000203"/>
      <p:regular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1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2.png" Type="http://schemas.openxmlformats.org/officeDocument/2006/relationships/image"/><Relationship Id="rId3" Target="../media/image43.jpeg" Type="http://schemas.openxmlformats.org/officeDocument/2006/relationships/image"/><Relationship Id="rId4" Target="../media/image44.jpeg" Type="http://schemas.openxmlformats.org/officeDocument/2006/relationships/image"/><Relationship Id="rId5" Target="../media/image45.jpeg" Type="http://schemas.openxmlformats.org/officeDocument/2006/relationships/image"/><Relationship Id="rId6" Target="../media/image46.jpe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5.svg" Type="http://schemas.openxmlformats.org/officeDocument/2006/relationships/image"/><Relationship Id="rId11" Target="../media/image56.png" Type="http://schemas.openxmlformats.org/officeDocument/2006/relationships/image"/><Relationship Id="rId12" Target="../media/image57.svg" Type="http://schemas.openxmlformats.org/officeDocument/2006/relationships/image"/><Relationship Id="rId13" Target="../media/image58.png" Type="http://schemas.openxmlformats.org/officeDocument/2006/relationships/image"/><Relationship Id="rId14" Target="../media/image59.svg" Type="http://schemas.openxmlformats.org/officeDocument/2006/relationships/image"/><Relationship Id="rId15" Target="../media/image60.png" Type="http://schemas.openxmlformats.org/officeDocument/2006/relationships/image"/><Relationship Id="rId16" Target="../media/image61.svg" Type="http://schemas.openxmlformats.org/officeDocument/2006/relationships/image"/><Relationship Id="rId2" Target="../media/image47.png" Type="http://schemas.openxmlformats.org/officeDocument/2006/relationships/image"/><Relationship Id="rId3" Target="../media/image48.png" Type="http://schemas.openxmlformats.org/officeDocument/2006/relationships/image"/><Relationship Id="rId4" Target="../media/image49.svg" Type="http://schemas.openxmlformats.org/officeDocument/2006/relationships/image"/><Relationship Id="rId5" Target="../media/image50.png" Type="http://schemas.openxmlformats.org/officeDocument/2006/relationships/image"/><Relationship Id="rId6" Target="../media/image51.svg" Type="http://schemas.openxmlformats.org/officeDocument/2006/relationships/image"/><Relationship Id="rId7" Target="../media/image52.png" Type="http://schemas.openxmlformats.org/officeDocument/2006/relationships/image"/><Relationship Id="rId8" Target="../media/image53.svg" Type="http://schemas.openxmlformats.org/officeDocument/2006/relationships/image"/><Relationship Id="rId9" Target="../media/image54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2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3.png" Type="http://schemas.openxmlformats.org/officeDocument/2006/relationships/image"/><Relationship Id="rId3" Target="../media/image64.jpeg" Type="http://schemas.openxmlformats.org/officeDocument/2006/relationships/image"/><Relationship Id="rId4" Target="../media/image65.jpeg" Type="http://schemas.openxmlformats.org/officeDocument/2006/relationships/image"/><Relationship Id="rId5" Target="../media/image66.jpe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67.png" Type="http://schemas.openxmlformats.org/officeDocument/2006/relationships/image"/><Relationship Id="rId4" Target="../media/image68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9.png" Type="http://schemas.openxmlformats.org/officeDocument/2006/relationships/image"/><Relationship Id="rId3" Target="../media/image70.jpeg" Type="http://schemas.openxmlformats.org/officeDocument/2006/relationships/image"/><Relationship Id="rId4" Target="../media/image71.jpeg" Type="http://schemas.openxmlformats.org/officeDocument/2006/relationships/image"/><Relationship Id="rId5" Target="../media/image72.jpeg" Type="http://schemas.openxmlformats.org/officeDocument/2006/relationships/image"/><Relationship Id="rId6" Target="../media/image73.jpe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4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5.png" Type="http://schemas.openxmlformats.org/officeDocument/2006/relationships/image"/><Relationship Id="rId3" Target="../media/image76.jpeg" Type="http://schemas.openxmlformats.org/officeDocument/2006/relationships/image"/><Relationship Id="rId4" Target="../media/image77.jpeg" Type="http://schemas.openxmlformats.org/officeDocument/2006/relationships/image"/><Relationship Id="rId5" Target="../media/image78.jpeg" Type="http://schemas.openxmlformats.org/officeDocument/2006/relationships/image"/><Relationship Id="rId6" Target="../media/image79.jpeg" Type="http://schemas.openxmlformats.org/officeDocument/2006/relationships/image"/><Relationship Id="rId7" Target="../media/image80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jpeg" Type="http://schemas.openxmlformats.org/officeDocument/2006/relationships/image"/><Relationship Id="rId4" Target="../media/image3.jpeg" Type="http://schemas.openxmlformats.org/officeDocument/2006/relationships/image"/><Relationship Id="rId5" Target="../media/image4.jpeg" Type="http://schemas.openxmlformats.org/officeDocument/2006/relationships/image"/><Relationship Id="rId6" Target="../media/image5.jpe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1.png" Type="http://schemas.openxmlformats.org/officeDocument/2006/relationships/image"/><Relationship Id="rId3" Target="../media/image82.jpeg" Type="http://schemas.openxmlformats.org/officeDocument/2006/relationships/image"/><Relationship Id="rId4" Target="../media/image83.jpeg" Type="http://schemas.openxmlformats.org/officeDocument/2006/relationships/image"/><Relationship Id="rId5" Target="../media/image84.jpeg" Type="http://schemas.openxmlformats.org/officeDocument/2006/relationships/image"/><Relationship Id="rId6" Target="../media/image85.jpe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6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7.jpeg" Type="http://schemas.openxmlformats.org/officeDocument/2006/relationships/image"/><Relationship Id="rId4" Target="../media/image8.jpeg" Type="http://schemas.openxmlformats.org/officeDocument/2006/relationships/image"/><Relationship Id="rId5" Target="../media/image9.jpeg" Type="http://schemas.openxmlformats.org/officeDocument/2006/relationships/image"/><Relationship Id="rId6" Target="../media/image10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jpeg" Type="http://schemas.openxmlformats.org/officeDocument/2006/relationships/image"/><Relationship Id="rId4" Target="../media/image13.jpeg" Type="http://schemas.openxmlformats.org/officeDocument/2006/relationships/image"/><Relationship Id="rId5" Target="../media/image14.jpeg" Type="http://schemas.openxmlformats.org/officeDocument/2006/relationships/image"/><Relationship Id="rId6" Target="../media/image15.jpeg" Type="http://schemas.openxmlformats.org/officeDocument/2006/relationships/image"/><Relationship Id="rId7" Target="../media/image16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jpeg" Type="http://schemas.openxmlformats.org/officeDocument/2006/relationships/image"/><Relationship Id="rId4" Target="../media/image19.jpeg" Type="http://schemas.openxmlformats.org/officeDocument/2006/relationships/image"/><Relationship Id="rId5" Target="../media/image20.jpeg" Type="http://schemas.openxmlformats.org/officeDocument/2006/relationships/image"/><Relationship Id="rId6" Target="../media/image21.jpeg" Type="http://schemas.openxmlformats.org/officeDocument/2006/relationships/image"/><Relationship Id="rId7" Target="../media/image22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4.jpeg" Type="http://schemas.openxmlformats.org/officeDocument/2006/relationships/image"/><Relationship Id="rId4" Target="../media/image25.jpeg" Type="http://schemas.openxmlformats.org/officeDocument/2006/relationships/image"/><Relationship Id="rId5" Target="../media/image26.jpeg" Type="http://schemas.openxmlformats.org/officeDocument/2006/relationships/image"/><Relationship Id="rId6" Target="../media/image27.jpeg" Type="http://schemas.openxmlformats.org/officeDocument/2006/relationships/image"/><Relationship Id="rId7" Target="../media/image28.jpeg" Type="http://schemas.openxmlformats.org/officeDocument/2006/relationships/image"/><Relationship Id="rId8" Target="../media/image29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Relationship Id="rId3" Target="../media/image32.jpeg" Type="http://schemas.openxmlformats.org/officeDocument/2006/relationships/image"/><Relationship Id="rId4" Target="../media/image33.jpeg" Type="http://schemas.openxmlformats.org/officeDocument/2006/relationships/image"/><Relationship Id="rId5" Target="../media/image34.jpeg" Type="http://schemas.openxmlformats.org/officeDocument/2006/relationships/image"/><Relationship Id="rId6" Target="../media/image35.jpeg" Type="http://schemas.openxmlformats.org/officeDocument/2006/relationships/image"/><Relationship Id="rId7" Target="../media/image36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png" Type="http://schemas.openxmlformats.org/officeDocument/2006/relationships/image"/><Relationship Id="rId3" Target="../media/image38.jpeg" Type="http://schemas.openxmlformats.org/officeDocument/2006/relationships/image"/><Relationship Id="rId4" Target="../media/image39.jpeg" Type="http://schemas.openxmlformats.org/officeDocument/2006/relationships/image"/><Relationship Id="rId5" Target="../media/image40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86510" y="543724"/>
            <a:ext cx="10344910" cy="5819796"/>
            <a:chOff x="0" y="0"/>
            <a:chExt cx="10058400" cy="565861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058400" cy="5658612"/>
            </a:xfrm>
            <a:custGeom>
              <a:avLst/>
              <a:gdLst/>
              <a:ahLst/>
              <a:cxnLst/>
              <a:rect r="r" b="b" t="t" l="l"/>
              <a:pathLst>
                <a:path h="5658612" w="10058400">
                  <a:moveTo>
                    <a:pt x="0" y="0"/>
                  </a:moveTo>
                  <a:lnTo>
                    <a:pt x="10058400" y="0"/>
                  </a:lnTo>
                  <a:lnTo>
                    <a:pt x="10058400" y="5658612"/>
                  </a:lnTo>
                  <a:lnTo>
                    <a:pt x="0" y="5658612"/>
                  </a:lnTo>
                  <a:close/>
                </a:path>
              </a:pathLst>
            </a:custGeom>
            <a:solidFill>
              <a:srgbClr val="020617"/>
            </a:solidFill>
          </p:spPr>
        </p:sp>
      </p:grpSp>
      <p:sp>
        <p:nvSpPr>
          <p:cNvPr name="TextBox 4" id="4"/>
          <p:cNvSpPr txBox="true"/>
          <p:nvPr/>
        </p:nvSpPr>
        <p:spPr>
          <a:xfrm rot="0">
            <a:off x="2556400" y="2356704"/>
            <a:ext cx="4945599" cy="7945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23"/>
              </a:lnSpc>
            </a:pPr>
            <a:r>
              <a:rPr lang="en-US" sz="4955" spc="74">
                <a:solidFill>
                  <a:srgbClr val="F8FAFC"/>
                </a:solidFill>
                <a:latin typeface="Montserrat"/>
                <a:ea typeface="Montserrat"/>
                <a:cs typeface="Montserrat"/>
                <a:sym typeface="Montserrat"/>
              </a:rPr>
              <a:t>INVENTRA</a:t>
            </a:r>
          </a:p>
          <a:p>
            <a:pPr algn="ctr">
              <a:lnSpc>
                <a:spcPts val="2771"/>
              </a:lnSpc>
            </a:pPr>
            <a:r>
              <a:rPr lang="en-US" sz="1979" spc="-9">
                <a:solidFill>
                  <a:srgbClr val="38BDF8"/>
                </a:solidFill>
                <a:latin typeface="Open Sans"/>
                <a:ea typeface="Open Sans"/>
                <a:cs typeface="Open Sans"/>
                <a:sym typeface="Open Sans"/>
              </a:rPr>
              <a:t>IntelligentInventory</a:t>
            </a:r>
            <a:r>
              <a:rPr lang="en-US" sz="1979" spc="-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979" spc="-9">
                <a:solidFill>
                  <a:srgbClr val="38BDF8"/>
                </a:solidFill>
                <a:latin typeface="Open Sans"/>
                <a:ea typeface="Open Sans"/>
                <a:cs typeface="Open Sans"/>
                <a:sym typeface="Open Sans"/>
              </a:rPr>
              <a:t>ManagementSystem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737620" y="2903591"/>
            <a:ext cx="72076" cy="550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49"/>
              </a:lnSpc>
            </a:pPr>
            <a:r>
              <a:rPr lang="en-US" sz="1979" spc="-9">
                <a:solidFill>
                  <a:srgbClr val="38BDF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935442" y="3937368"/>
            <a:ext cx="6313532" cy="2558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83"/>
              </a:lnSpc>
            </a:pPr>
            <a:r>
              <a:rPr lang="en-US" sz="1488" spc="22">
                <a:solidFill>
                  <a:srgbClr val="94A3B8"/>
                </a:solidFill>
                <a:latin typeface="Open Sans"/>
                <a:ea typeface="Open Sans"/>
                <a:cs typeface="Open Sans"/>
                <a:sym typeface="Open Sans"/>
              </a:rPr>
              <a:t>Domain: Electronic Gadgets Shop (Laptops, Computers, Accessories)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508210" y="4555750"/>
            <a:ext cx="3215973" cy="1711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94"/>
              </a:lnSpc>
            </a:pPr>
            <a:r>
              <a:rPr lang="en-US" sz="995" spc="6">
                <a:solidFill>
                  <a:srgbClr val="818CF8"/>
                </a:solidFill>
                <a:latin typeface="Open Sans"/>
                <a:ea typeface="Open Sans"/>
                <a:cs typeface="Open Sans"/>
                <a:sym typeface="Open Sans"/>
              </a:rPr>
              <a:t>Infosys Springboard | Virtual Internship 6.0 | Team 2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75737" y="5088855"/>
            <a:ext cx="8206242" cy="1720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35"/>
              </a:lnSpc>
              <a:spcBef>
                <a:spcPct val="0"/>
              </a:spcBef>
            </a:pPr>
            <a:r>
              <a:rPr lang="en-US" sz="1025" spc="17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Christina J                   Krishna Moorthy Anbalagan               Rajeswari R                      Shirisha Singha                    Ganji Sudharsan Balaji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1057656"/>
            <a:ext cx="10058400" cy="5658612"/>
            <a:chOff x="0" y="0"/>
            <a:chExt cx="10058400" cy="565861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058400" cy="5658612"/>
            </a:xfrm>
            <a:custGeom>
              <a:avLst/>
              <a:gdLst/>
              <a:ahLst/>
              <a:cxnLst/>
              <a:rect r="r" b="b" t="t" l="l"/>
              <a:pathLst>
                <a:path h="5658612" w="10058400">
                  <a:moveTo>
                    <a:pt x="0" y="0"/>
                  </a:moveTo>
                  <a:lnTo>
                    <a:pt x="10058400" y="0"/>
                  </a:lnTo>
                  <a:lnTo>
                    <a:pt x="10058400" y="5658612"/>
                  </a:lnTo>
                  <a:lnTo>
                    <a:pt x="0" y="5658612"/>
                  </a:lnTo>
                  <a:close/>
                </a:path>
              </a:pathLst>
            </a:custGeom>
            <a:solidFill>
              <a:srgbClr val="020617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1057656"/>
            <a:ext cx="10058400" cy="5658612"/>
            <a:chOff x="0" y="0"/>
            <a:chExt cx="13411200" cy="754481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3411200" cy="7544816"/>
            </a:xfrm>
            <a:custGeom>
              <a:avLst/>
              <a:gdLst/>
              <a:ahLst/>
              <a:cxnLst/>
              <a:rect r="r" b="b" t="t" l="l"/>
              <a:pathLst>
                <a:path h="7544816" w="13411200">
                  <a:moveTo>
                    <a:pt x="0" y="0"/>
                  </a:moveTo>
                  <a:lnTo>
                    <a:pt x="13411200" y="0"/>
                  </a:lnTo>
                  <a:lnTo>
                    <a:pt x="13411200" y="7544816"/>
                  </a:lnTo>
                  <a:lnTo>
                    <a:pt x="0" y="75448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472440" y="1586484"/>
            <a:ext cx="30480" cy="414528"/>
            <a:chOff x="0" y="0"/>
            <a:chExt cx="30480" cy="41452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0480" cy="414528"/>
            </a:xfrm>
            <a:custGeom>
              <a:avLst/>
              <a:gdLst/>
              <a:ahLst/>
              <a:cxnLst/>
              <a:rect r="r" b="b" t="t" l="l"/>
              <a:pathLst>
                <a:path h="414528" w="30480">
                  <a:moveTo>
                    <a:pt x="0" y="0"/>
                  </a:moveTo>
                  <a:lnTo>
                    <a:pt x="30480" y="0"/>
                  </a:lnTo>
                  <a:lnTo>
                    <a:pt x="30480" y="414528"/>
                  </a:lnTo>
                  <a:lnTo>
                    <a:pt x="0" y="414528"/>
                  </a:lnTo>
                  <a:close/>
                </a:path>
              </a:pathLst>
            </a:custGeom>
            <a:solidFill>
              <a:srgbClr val="38BDF8"/>
            </a:solidFill>
          </p:spPr>
        </p:sp>
      </p:grpSp>
      <p:sp>
        <p:nvSpPr>
          <p:cNvPr name="TextBox 8" id="8"/>
          <p:cNvSpPr txBox="true"/>
          <p:nvPr/>
        </p:nvSpPr>
        <p:spPr>
          <a:xfrm rot="0">
            <a:off x="755799" y="4646133"/>
            <a:ext cx="3340170" cy="960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1"/>
              </a:lnSpc>
            </a:pPr>
            <a:r>
              <a:rPr lang="en-US" sz="1607" spc="24">
                <a:solidFill>
                  <a:srgbClr val="38BDF8"/>
                </a:solidFill>
                <a:latin typeface="Montserrat"/>
                <a:ea typeface="Montserrat"/>
                <a:cs typeface="Montserrat"/>
                <a:sym typeface="Montserrat"/>
              </a:rPr>
              <a:t>Unique Identities</a:t>
            </a:r>
          </a:p>
          <a:p>
            <a:pPr algn="l">
              <a:lnSpc>
                <a:spcPts val="2375"/>
              </a:lnSpc>
            </a:pPr>
            <a:r>
              <a:rPr lang="en-US" sz="1236" spc="1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Strict "no-shared-accounts" policy ensures complete individual accountability.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55799" y="2782253"/>
            <a:ext cx="3657190" cy="9603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1"/>
              </a:lnSpc>
            </a:pPr>
            <a:r>
              <a:rPr lang="en-US" sz="1607" spc="25">
                <a:solidFill>
                  <a:srgbClr val="38BDF8"/>
                </a:solidFill>
                <a:latin typeface="Montserrat"/>
                <a:ea typeface="Montserrat"/>
                <a:cs typeface="Montserrat"/>
                <a:sym typeface="Montserrat"/>
              </a:rPr>
              <a:t>Admin Privileges</a:t>
            </a:r>
          </a:p>
          <a:p>
            <a:pPr algn="l">
              <a:lnSpc>
                <a:spcPts val="2375"/>
              </a:lnSpc>
            </a:pPr>
            <a:r>
              <a:rPr lang="en-US" sz="1236" spc="1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Full control over high-value laptop catalogs and store-wide settings.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431536" y="2782253"/>
            <a:ext cx="3360925" cy="9603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1"/>
              </a:lnSpc>
            </a:pPr>
            <a:r>
              <a:rPr lang="en-US" sz="1607" spc="24">
                <a:solidFill>
                  <a:srgbClr val="38BDF8"/>
                </a:solidFill>
                <a:latin typeface="Montserrat"/>
                <a:ea typeface="Montserrat"/>
                <a:cs typeface="Montserrat"/>
                <a:sym typeface="Montserrat"/>
              </a:rPr>
              <a:t>Staff Operations</a:t>
            </a:r>
          </a:p>
          <a:p>
            <a:pPr algn="l">
              <a:lnSpc>
                <a:spcPts val="2375"/>
              </a:lnSpc>
            </a:pPr>
            <a:r>
              <a:rPr lang="en-US" sz="1236" spc="18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Restricted access to daily stock updates for accessories and sales entry.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431536" y="4646133"/>
            <a:ext cx="3951732" cy="960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1"/>
              </a:lnSpc>
            </a:pPr>
            <a:r>
              <a:rPr lang="en-US" sz="1607" spc="24">
                <a:solidFill>
                  <a:srgbClr val="38BDF8"/>
                </a:solidFill>
                <a:latin typeface="Montserrat"/>
                <a:ea typeface="Montserrat"/>
                <a:cs typeface="Montserrat"/>
                <a:sym typeface="Montserrat"/>
              </a:rPr>
              <a:t>Dispute Resolution</a:t>
            </a:r>
          </a:p>
          <a:p>
            <a:pPr algn="l">
              <a:lnSpc>
                <a:spcPts val="2375"/>
              </a:lnSpc>
            </a:pPr>
            <a:r>
              <a:rPr lang="en-US" sz="1236" spc="1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Clear audit logs allow management to resolve stock discrepancies instantly.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29279" y="1508960"/>
            <a:ext cx="6068606" cy="489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13"/>
              </a:lnSpc>
            </a:pPr>
            <a:r>
              <a:rPr lang="en-US" sz="2723" spc="35">
                <a:solidFill>
                  <a:srgbClr val="38BDF8"/>
                </a:solidFill>
                <a:latin typeface="IBM Plex Sans"/>
                <a:ea typeface="IBM Plex Sans"/>
                <a:cs typeface="IBM Plex Sans"/>
                <a:sym typeface="IBM Plex Sans"/>
              </a:rPr>
              <a:t>Authentication –Business Impact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1057656"/>
            <a:ext cx="10058400" cy="5658612"/>
            <a:chOff x="0" y="0"/>
            <a:chExt cx="10058400" cy="565861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058400" cy="5658612"/>
            </a:xfrm>
            <a:custGeom>
              <a:avLst/>
              <a:gdLst/>
              <a:ahLst/>
              <a:cxnLst/>
              <a:rect r="r" b="b" t="t" l="l"/>
              <a:pathLst>
                <a:path h="5658612" w="10058400">
                  <a:moveTo>
                    <a:pt x="0" y="0"/>
                  </a:moveTo>
                  <a:lnTo>
                    <a:pt x="10058400" y="0"/>
                  </a:lnTo>
                  <a:lnTo>
                    <a:pt x="10058400" y="5658612"/>
                  </a:lnTo>
                  <a:lnTo>
                    <a:pt x="0" y="5658612"/>
                  </a:lnTo>
                  <a:close/>
                </a:path>
              </a:pathLst>
            </a:custGeom>
            <a:solidFill>
              <a:srgbClr val="020617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1057656"/>
            <a:ext cx="10055352" cy="5658612"/>
            <a:chOff x="0" y="0"/>
            <a:chExt cx="13407136" cy="754481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3407137" cy="7544816"/>
            </a:xfrm>
            <a:custGeom>
              <a:avLst/>
              <a:gdLst/>
              <a:ahLst/>
              <a:cxnLst/>
              <a:rect r="r" b="b" t="t" l="l"/>
              <a:pathLst>
                <a:path h="7544816" w="13407137">
                  <a:moveTo>
                    <a:pt x="0" y="0"/>
                  </a:moveTo>
                  <a:lnTo>
                    <a:pt x="13407137" y="0"/>
                  </a:lnTo>
                  <a:lnTo>
                    <a:pt x="13407137" y="7544816"/>
                  </a:lnTo>
                  <a:lnTo>
                    <a:pt x="0" y="75448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781812" y="3540252"/>
            <a:ext cx="199644" cy="214884"/>
            <a:chOff x="0" y="0"/>
            <a:chExt cx="266192" cy="28651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66192" cy="286512"/>
            </a:xfrm>
            <a:custGeom>
              <a:avLst/>
              <a:gdLst/>
              <a:ahLst/>
              <a:cxnLst/>
              <a:rect r="r" b="b" t="t" l="l"/>
              <a:pathLst>
                <a:path h="286512" w="266192">
                  <a:moveTo>
                    <a:pt x="0" y="0"/>
                  </a:moveTo>
                  <a:lnTo>
                    <a:pt x="266192" y="0"/>
                  </a:lnTo>
                  <a:lnTo>
                    <a:pt x="266192" y="286512"/>
                  </a:lnTo>
                  <a:lnTo>
                    <a:pt x="0" y="2865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781812" y="3938016"/>
            <a:ext cx="175260" cy="216408"/>
            <a:chOff x="0" y="0"/>
            <a:chExt cx="233680" cy="28854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33680" cy="288544"/>
            </a:xfrm>
            <a:custGeom>
              <a:avLst/>
              <a:gdLst/>
              <a:ahLst/>
              <a:cxnLst/>
              <a:rect r="r" b="b" t="t" l="l"/>
              <a:pathLst>
                <a:path h="288544" w="233680">
                  <a:moveTo>
                    <a:pt x="0" y="0"/>
                  </a:moveTo>
                  <a:lnTo>
                    <a:pt x="233680" y="0"/>
                  </a:lnTo>
                  <a:lnTo>
                    <a:pt x="233680" y="288544"/>
                  </a:lnTo>
                  <a:lnTo>
                    <a:pt x="0" y="2885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781812" y="4341876"/>
            <a:ext cx="199644" cy="211836"/>
            <a:chOff x="0" y="0"/>
            <a:chExt cx="266192" cy="28244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66192" cy="282448"/>
            </a:xfrm>
            <a:custGeom>
              <a:avLst/>
              <a:gdLst/>
              <a:ahLst/>
              <a:cxnLst/>
              <a:rect r="r" b="b" t="t" l="l"/>
              <a:pathLst>
                <a:path h="282448" w="266192">
                  <a:moveTo>
                    <a:pt x="0" y="0"/>
                  </a:moveTo>
                  <a:lnTo>
                    <a:pt x="266192" y="0"/>
                  </a:lnTo>
                  <a:lnTo>
                    <a:pt x="266192" y="282448"/>
                  </a:lnTo>
                  <a:lnTo>
                    <a:pt x="0" y="2824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781812" y="4741164"/>
            <a:ext cx="199644" cy="216408"/>
            <a:chOff x="0" y="0"/>
            <a:chExt cx="266192" cy="288544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66192" cy="288544"/>
            </a:xfrm>
            <a:custGeom>
              <a:avLst/>
              <a:gdLst/>
              <a:ahLst/>
              <a:cxnLst/>
              <a:rect r="r" b="b" t="t" l="l"/>
              <a:pathLst>
                <a:path h="288544" w="266192">
                  <a:moveTo>
                    <a:pt x="0" y="0"/>
                  </a:moveTo>
                  <a:lnTo>
                    <a:pt x="266192" y="0"/>
                  </a:lnTo>
                  <a:lnTo>
                    <a:pt x="266192" y="288544"/>
                  </a:lnTo>
                  <a:lnTo>
                    <a:pt x="0" y="2885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1141495" y="3371355"/>
            <a:ext cx="1934508" cy="7508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50"/>
              </a:lnSpc>
            </a:pPr>
            <a:r>
              <a:rPr lang="en-US" sz="1356" spc="31">
                <a:solidFill>
                  <a:srgbClr val="F8FAFC"/>
                </a:solidFill>
                <a:latin typeface="Montserrat"/>
                <a:ea typeface="Montserrat"/>
                <a:cs typeface="Montserrat"/>
                <a:sym typeface="Montserrat"/>
              </a:rPr>
              <a:t>Product Ingestion: Dynamic Adjustment: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41495" y="4172969"/>
            <a:ext cx="1672780" cy="7492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50"/>
              </a:lnSpc>
            </a:pPr>
            <a:r>
              <a:rPr lang="en-US" sz="1356" spc="32">
                <a:solidFill>
                  <a:srgbClr val="F8FAFC"/>
                </a:solidFill>
                <a:latin typeface="Montserrat"/>
                <a:ea typeface="Montserrat"/>
                <a:cs typeface="Montserrat"/>
                <a:sym typeface="Montserrat"/>
              </a:rPr>
              <a:t>Quantity Tracking: Validation: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945597" y="4562780"/>
            <a:ext cx="49359" cy="3594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50"/>
              </a:lnSpc>
            </a:pPr>
            <a:r>
              <a:rPr lang="en-US" sz="1356" spc="20">
                <a:solidFill>
                  <a:srgbClr val="F8FAFC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805684" y="3361830"/>
            <a:ext cx="5086674" cy="3594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50"/>
              </a:lnSpc>
            </a:pPr>
            <a:r>
              <a:rPr lang="en-US" sz="1356" spc="23">
                <a:solidFill>
                  <a:srgbClr val="F8FAFC"/>
                </a:solidFill>
                <a:latin typeface="Open Sans"/>
                <a:ea typeface="Open Sans"/>
                <a:cs typeface="Open Sans"/>
                <a:sym typeface="Open Sans"/>
              </a:rPr>
              <a:t>Seamlessly add new electronic products with detailed specs.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3092177" y="3762680"/>
            <a:ext cx="5058566" cy="3594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50"/>
              </a:lnSpc>
            </a:pPr>
            <a:r>
              <a:rPr lang="en-US" sz="1356" spc="23">
                <a:solidFill>
                  <a:srgbClr val="F8FAFC"/>
                </a:solidFill>
                <a:latin typeface="Open Sans"/>
                <a:ea typeface="Open Sans"/>
                <a:cs typeface="Open Sans"/>
                <a:sym typeface="Open Sans"/>
              </a:rPr>
              <a:t>Automatic stock updates after every single sale or purchase.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834611" y="4163444"/>
            <a:ext cx="4867104" cy="3594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50"/>
              </a:lnSpc>
            </a:pPr>
            <a:r>
              <a:rPr lang="en-US" sz="1356" spc="23">
                <a:solidFill>
                  <a:srgbClr val="F8FAFC"/>
                </a:solidFill>
                <a:latin typeface="Open Sans"/>
                <a:ea typeface="Open Sans"/>
                <a:cs typeface="Open Sans"/>
                <a:sym typeface="Open Sans"/>
              </a:rPr>
              <a:t>Real-time visibility of available shelf and warehouse stock.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2153412" y="4562780"/>
            <a:ext cx="6231960" cy="3594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50"/>
              </a:lnSpc>
            </a:pPr>
            <a:r>
              <a:rPr lang="en-US" sz="1356" spc="20">
                <a:solidFill>
                  <a:srgbClr val="F8FAFC"/>
                </a:solidFill>
                <a:latin typeface="Open Sans"/>
                <a:ea typeface="Open Sans"/>
                <a:cs typeface="Open Sans"/>
                <a:sym typeface="Open Sans"/>
              </a:rPr>
              <a:t>Intelligentchecks to prevent duplicate product entries and data corruption.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629279" y="1508960"/>
            <a:ext cx="6873497" cy="489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13"/>
              </a:lnSpc>
            </a:pPr>
            <a:r>
              <a:rPr lang="en-US" sz="2723" spc="35">
                <a:solidFill>
                  <a:srgbClr val="38BDF8"/>
                </a:solidFill>
                <a:latin typeface="IBM Plex Sans"/>
                <a:ea typeface="IBM Plex Sans"/>
                <a:cs typeface="IBM Plex Sans"/>
                <a:sym typeface="IBM Plex Sans"/>
              </a:rPr>
              <a:t>INVENTORY MANAGEMENT OPERATIONS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1057656"/>
            <a:ext cx="10058400" cy="5658612"/>
            <a:chOff x="0" y="0"/>
            <a:chExt cx="10058400" cy="565861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058400" cy="5658612"/>
            </a:xfrm>
            <a:custGeom>
              <a:avLst/>
              <a:gdLst/>
              <a:ahLst/>
              <a:cxnLst/>
              <a:rect r="r" b="b" t="t" l="l"/>
              <a:pathLst>
                <a:path h="5658612" w="10058400">
                  <a:moveTo>
                    <a:pt x="0" y="0"/>
                  </a:moveTo>
                  <a:lnTo>
                    <a:pt x="10058400" y="0"/>
                  </a:lnTo>
                  <a:lnTo>
                    <a:pt x="10058400" y="5658612"/>
                  </a:lnTo>
                  <a:lnTo>
                    <a:pt x="0" y="5658612"/>
                  </a:lnTo>
                  <a:close/>
                </a:path>
              </a:pathLst>
            </a:custGeom>
            <a:solidFill>
              <a:srgbClr val="020617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1057656"/>
            <a:ext cx="10058400" cy="5657088"/>
            <a:chOff x="0" y="0"/>
            <a:chExt cx="13411200" cy="754278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3411200" cy="7542784"/>
            </a:xfrm>
            <a:custGeom>
              <a:avLst/>
              <a:gdLst/>
              <a:ahLst/>
              <a:cxnLst/>
              <a:rect r="r" b="b" t="t" l="l"/>
              <a:pathLst>
                <a:path h="7542784" w="13411200">
                  <a:moveTo>
                    <a:pt x="0" y="0"/>
                  </a:moveTo>
                  <a:lnTo>
                    <a:pt x="13411200" y="0"/>
                  </a:lnTo>
                  <a:lnTo>
                    <a:pt x="13411200" y="7542784"/>
                  </a:lnTo>
                  <a:lnTo>
                    <a:pt x="0" y="75427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472440" y="1530096"/>
            <a:ext cx="30480" cy="414528"/>
            <a:chOff x="0" y="0"/>
            <a:chExt cx="30480" cy="41452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0480" cy="414528"/>
            </a:xfrm>
            <a:custGeom>
              <a:avLst/>
              <a:gdLst/>
              <a:ahLst/>
              <a:cxnLst/>
              <a:rect r="r" b="b" t="t" l="l"/>
              <a:pathLst>
                <a:path h="414528" w="30480">
                  <a:moveTo>
                    <a:pt x="0" y="0"/>
                  </a:moveTo>
                  <a:lnTo>
                    <a:pt x="30480" y="0"/>
                  </a:lnTo>
                  <a:lnTo>
                    <a:pt x="30480" y="414528"/>
                  </a:lnTo>
                  <a:lnTo>
                    <a:pt x="0" y="414528"/>
                  </a:lnTo>
                  <a:close/>
                </a:path>
              </a:pathLst>
            </a:custGeom>
            <a:solidFill>
              <a:srgbClr val="38BDF8"/>
            </a:solid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1546603" y="3533899"/>
            <a:ext cx="347977" cy="347977"/>
          </a:xfrm>
          <a:custGeom>
            <a:avLst/>
            <a:gdLst/>
            <a:ahLst/>
            <a:cxnLst/>
            <a:rect r="r" b="b" t="t" l="l"/>
            <a:pathLst>
              <a:path h="347977" w="347977">
                <a:moveTo>
                  <a:pt x="0" y="0"/>
                </a:moveTo>
                <a:lnTo>
                  <a:pt x="347977" y="0"/>
                </a:lnTo>
                <a:lnTo>
                  <a:pt x="347977" y="347977"/>
                </a:lnTo>
                <a:lnTo>
                  <a:pt x="0" y="34797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495293" y="3624396"/>
            <a:ext cx="448342" cy="344967"/>
          </a:xfrm>
          <a:custGeom>
            <a:avLst/>
            <a:gdLst/>
            <a:ahLst/>
            <a:cxnLst/>
            <a:rect r="r" b="b" t="t" l="l"/>
            <a:pathLst>
              <a:path h="344967" w="448342">
                <a:moveTo>
                  <a:pt x="0" y="0"/>
                </a:moveTo>
                <a:lnTo>
                  <a:pt x="448342" y="0"/>
                </a:lnTo>
                <a:lnTo>
                  <a:pt x="448342" y="344967"/>
                </a:lnTo>
                <a:lnTo>
                  <a:pt x="0" y="34496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3753355" y="3533899"/>
            <a:ext cx="346453" cy="347977"/>
          </a:xfrm>
          <a:custGeom>
            <a:avLst/>
            <a:gdLst/>
            <a:ahLst/>
            <a:cxnLst/>
            <a:rect r="r" b="b" t="t" l="l"/>
            <a:pathLst>
              <a:path h="347977" w="346453">
                <a:moveTo>
                  <a:pt x="0" y="0"/>
                </a:moveTo>
                <a:lnTo>
                  <a:pt x="346453" y="0"/>
                </a:lnTo>
                <a:lnTo>
                  <a:pt x="346453" y="347977"/>
                </a:lnTo>
                <a:lnTo>
                  <a:pt x="0" y="34797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4833109" y="3622015"/>
            <a:ext cx="450009" cy="344291"/>
          </a:xfrm>
          <a:custGeom>
            <a:avLst/>
            <a:gdLst/>
            <a:ahLst/>
            <a:cxnLst/>
            <a:rect r="r" b="b" t="t" l="l"/>
            <a:pathLst>
              <a:path h="344291" w="450009">
                <a:moveTo>
                  <a:pt x="0" y="0"/>
                </a:moveTo>
                <a:lnTo>
                  <a:pt x="450008" y="0"/>
                </a:lnTo>
                <a:lnTo>
                  <a:pt x="450008" y="344290"/>
                </a:lnTo>
                <a:lnTo>
                  <a:pt x="0" y="34429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5958583" y="3533899"/>
            <a:ext cx="347977" cy="347977"/>
          </a:xfrm>
          <a:custGeom>
            <a:avLst/>
            <a:gdLst/>
            <a:ahLst/>
            <a:cxnLst/>
            <a:rect r="r" b="b" t="t" l="l"/>
            <a:pathLst>
              <a:path h="347977" w="347977">
                <a:moveTo>
                  <a:pt x="0" y="0"/>
                </a:moveTo>
                <a:lnTo>
                  <a:pt x="347977" y="0"/>
                </a:lnTo>
                <a:lnTo>
                  <a:pt x="347977" y="347977"/>
                </a:lnTo>
                <a:lnTo>
                  <a:pt x="0" y="34797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7012429" y="3623539"/>
            <a:ext cx="450009" cy="344300"/>
          </a:xfrm>
          <a:custGeom>
            <a:avLst/>
            <a:gdLst/>
            <a:ahLst/>
            <a:cxnLst/>
            <a:rect r="r" b="b" t="t" l="l"/>
            <a:pathLst>
              <a:path h="344300" w="450009">
                <a:moveTo>
                  <a:pt x="0" y="0"/>
                </a:moveTo>
                <a:lnTo>
                  <a:pt x="450008" y="0"/>
                </a:lnTo>
                <a:lnTo>
                  <a:pt x="450008" y="344300"/>
                </a:lnTo>
                <a:lnTo>
                  <a:pt x="0" y="34430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472440" y="4399788"/>
            <a:ext cx="9115044" cy="30480"/>
            <a:chOff x="0" y="0"/>
            <a:chExt cx="9115044" cy="3048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9115044" cy="30480"/>
            </a:xfrm>
            <a:custGeom>
              <a:avLst/>
              <a:gdLst/>
              <a:ahLst/>
              <a:cxnLst/>
              <a:rect r="r" b="b" t="t" l="l"/>
              <a:pathLst>
                <a:path h="30480" w="9115044">
                  <a:moveTo>
                    <a:pt x="0" y="0"/>
                  </a:moveTo>
                  <a:lnTo>
                    <a:pt x="9115044" y="0"/>
                  </a:lnTo>
                  <a:lnTo>
                    <a:pt x="9115044" y="30480"/>
                  </a:lnTo>
                  <a:lnTo>
                    <a:pt x="0" y="30480"/>
                  </a:lnTo>
                  <a:close/>
                </a:path>
              </a:pathLst>
            </a:custGeom>
            <a:solidFill>
              <a:srgbClr val="0F172A"/>
            </a:solidFill>
          </p:spPr>
        </p:sp>
      </p:grpSp>
      <p:sp>
        <p:nvSpPr>
          <p:cNvPr name="Freeform 16" id="16"/>
          <p:cNvSpPr/>
          <p:nvPr/>
        </p:nvSpPr>
        <p:spPr>
          <a:xfrm flipH="false" flipV="false" rot="0">
            <a:off x="8165335" y="3533899"/>
            <a:ext cx="347977" cy="347977"/>
          </a:xfrm>
          <a:custGeom>
            <a:avLst/>
            <a:gdLst/>
            <a:ahLst/>
            <a:cxnLst/>
            <a:rect r="r" b="b" t="t" l="l"/>
            <a:pathLst>
              <a:path h="347977" w="347977">
                <a:moveTo>
                  <a:pt x="0" y="0"/>
                </a:moveTo>
                <a:lnTo>
                  <a:pt x="347977" y="0"/>
                </a:lnTo>
                <a:lnTo>
                  <a:pt x="347977" y="347977"/>
                </a:lnTo>
                <a:lnTo>
                  <a:pt x="0" y="347977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414272" y="4024427"/>
            <a:ext cx="623040" cy="2133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29"/>
              </a:lnSpc>
            </a:pPr>
            <a:r>
              <a:rPr lang="en-US" sz="1164" spc="17">
                <a:solidFill>
                  <a:srgbClr val="F8FAFC"/>
                </a:solidFill>
                <a:latin typeface="Montserrat"/>
                <a:ea typeface="Montserrat"/>
                <a:cs typeface="Montserrat"/>
                <a:sym typeface="Montserrat"/>
              </a:rPr>
              <a:t>Stock IN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3546396" y="4024427"/>
            <a:ext cx="778202" cy="2133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29"/>
              </a:lnSpc>
            </a:pPr>
            <a:r>
              <a:rPr lang="en-US" sz="1164" spc="17">
                <a:solidFill>
                  <a:srgbClr val="F8FAFC"/>
                </a:solidFill>
                <a:latin typeface="Montserrat"/>
                <a:ea typeface="Montserrat"/>
                <a:cs typeface="Montserrat"/>
                <a:sym typeface="Montserrat"/>
              </a:rPr>
              <a:t>Stock OUT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5946677" y="4024427"/>
            <a:ext cx="380733" cy="2133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29"/>
              </a:lnSpc>
            </a:pPr>
            <a:r>
              <a:rPr lang="en-US" sz="1164" spc="17">
                <a:solidFill>
                  <a:srgbClr val="F8FAFC"/>
                </a:solidFill>
                <a:latin typeface="Montserrat"/>
                <a:ea typeface="Montserrat"/>
                <a:cs typeface="Montserrat"/>
                <a:sym typeface="Montserrat"/>
              </a:rPr>
              <a:t>Sync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8072590" y="4024427"/>
            <a:ext cx="547202" cy="2133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29"/>
              </a:lnSpc>
            </a:pPr>
            <a:r>
              <a:rPr lang="en-US" sz="1164" spc="19">
                <a:solidFill>
                  <a:srgbClr val="F8FAFC"/>
                </a:solidFill>
                <a:latin typeface="Montserrat"/>
                <a:ea typeface="Montserrat"/>
                <a:cs typeface="Montserrat"/>
                <a:sym typeface="Montserrat"/>
              </a:rPr>
              <a:t>Record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810768" y="4371689"/>
            <a:ext cx="1902285" cy="2649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75"/>
              </a:lnSpc>
            </a:pPr>
            <a:r>
              <a:rPr lang="en-US" sz="1236" spc="18">
                <a:solidFill>
                  <a:srgbClr val="94A3B8"/>
                </a:solidFill>
                <a:latin typeface="Open Sans"/>
                <a:ea typeface="Open Sans"/>
                <a:cs typeface="Open Sans"/>
                <a:sym typeface="Open Sans"/>
              </a:rPr>
              <a:t>New Dell Laptops arrive; 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39406" y="4673451"/>
            <a:ext cx="1391050" cy="2649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75"/>
              </a:lnSpc>
            </a:pPr>
            <a:r>
              <a:rPr lang="en-US" sz="1236" spc="19">
                <a:solidFill>
                  <a:srgbClr val="94A3B8"/>
                </a:solidFill>
                <a:latin typeface="Open Sans"/>
                <a:ea typeface="Open Sans"/>
                <a:cs typeface="Open Sans"/>
                <a:sym typeface="Open Sans"/>
              </a:rPr>
              <a:t>system logs entry.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3089158" y="4371689"/>
            <a:ext cx="1710347" cy="5667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375"/>
              </a:lnSpc>
            </a:pPr>
            <a:r>
              <a:rPr lang="en-US" sz="1236" spc="18">
                <a:solidFill>
                  <a:srgbClr val="94A3B8"/>
                </a:solidFill>
                <a:latin typeface="Open Sans"/>
                <a:ea typeface="Open Sans"/>
                <a:cs typeface="Open Sans"/>
                <a:sym typeface="Open Sans"/>
              </a:rPr>
              <a:t>Wireless Mouse sold; quantity decremented.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5457473" y="4371689"/>
            <a:ext cx="1426750" cy="5667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75"/>
              </a:lnSpc>
            </a:pPr>
            <a:r>
              <a:rPr lang="en-US" sz="1236" spc="18">
                <a:solidFill>
                  <a:srgbClr val="94A3B8"/>
                </a:solidFill>
                <a:latin typeface="Open Sans"/>
                <a:ea typeface="Open Sans"/>
                <a:cs typeface="Open Sans"/>
                <a:sym typeface="Open Sans"/>
              </a:rPr>
              <a:t>Database updated instantly across 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5795772" y="4975193"/>
            <a:ext cx="691363" cy="2649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75"/>
              </a:lnSpc>
            </a:pPr>
            <a:r>
              <a:rPr lang="en-US" sz="1236" spc="18">
                <a:solidFill>
                  <a:srgbClr val="94A3B8"/>
                </a:solidFill>
                <a:latin typeface="Open Sans"/>
                <a:ea typeface="Open Sans"/>
                <a:cs typeface="Open Sans"/>
                <a:sym typeface="Open Sans"/>
              </a:rPr>
              <a:t>mo</a:t>
            </a:r>
            <a:r>
              <a:rPr lang="en-US" sz="1236" spc="18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36" spc="18">
                <a:solidFill>
                  <a:srgbClr val="94A3B8"/>
                </a:solidFill>
                <a:latin typeface="Open Sans"/>
                <a:ea typeface="Open Sans"/>
                <a:cs typeface="Open Sans"/>
                <a:sym typeface="Open Sans"/>
              </a:rPr>
              <a:t>dules.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7624553" y="4371689"/>
            <a:ext cx="1503607" cy="2649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75"/>
              </a:lnSpc>
            </a:pPr>
            <a:r>
              <a:rPr lang="en-US" sz="1236" spc="19">
                <a:solidFill>
                  <a:srgbClr val="94A3B8"/>
                </a:solidFill>
                <a:latin typeface="Open Sans"/>
                <a:ea typeface="Open Sans"/>
                <a:cs typeface="Open Sans"/>
                <a:sym typeface="Open Sans"/>
              </a:rPr>
              <a:t>Transaction history 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7566689" y="4673451"/>
            <a:ext cx="1575178" cy="2649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75"/>
              </a:lnSpc>
            </a:pPr>
            <a:r>
              <a:rPr lang="en-US" sz="1236" spc="19">
                <a:solidFill>
                  <a:srgbClr val="94A3B8"/>
                </a:solidFill>
                <a:latin typeface="Open Sans"/>
                <a:ea typeface="Open Sans"/>
                <a:cs typeface="Open Sans"/>
                <a:sym typeface="Open Sans"/>
              </a:rPr>
              <a:t>logged for audit trail.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629279" y="1508960"/>
            <a:ext cx="4578096" cy="489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13"/>
              </a:lnSpc>
            </a:pPr>
            <a:r>
              <a:rPr lang="en-US" sz="2723" spc="35">
                <a:solidFill>
                  <a:srgbClr val="38BDF8"/>
                </a:solidFill>
                <a:latin typeface="IBM Plex Sans"/>
                <a:ea typeface="IBM Plex Sans"/>
                <a:cs typeface="IBM Plex Sans"/>
                <a:sym typeface="IBM Plex Sans"/>
              </a:rPr>
              <a:t>OPERATIONAL WORKFLOW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1057656"/>
            <a:ext cx="10058400" cy="5658612"/>
            <a:chOff x="0" y="0"/>
            <a:chExt cx="10058400" cy="565861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058400" cy="5658612"/>
            </a:xfrm>
            <a:custGeom>
              <a:avLst/>
              <a:gdLst/>
              <a:ahLst/>
              <a:cxnLst/>
              <a:rect r="r" b="b" t="t" l="l"/>
              <a:pathLst>
                <a:path h="5658612" w="10058400">
                  <a:moveTo>
                    <a:pt x="0" y="0"/>
                  </a:moveTo>
                  <a:lnTo>
                    <a:pt x="10058400" y="0"/>
                  </a:lnTo>
                  <a:lnTo>
                    <a:pt x="10058400" y="5658612"/>
                  </a:lnTo>
                  <a:lnTo>
                    <a:pt x="0" y="5658612"/>
                  </a:lnTo>
                  <a:close/>
                </a:path>
              </a:pathLst>
            </a:custGeom>
            <a:solidFill>
              <a:srgbClr val="020617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1057656"/>
            <a:ext cx="10058400" cy="5658612"/>
            <a:chOff x="0" y="0"/>
            <a:chExt cx="13411200" cy="754481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3411200" cy="7544816"/>
            </a:xfrm>
            <a:custGeom>
              <a:avLst/>
              <a:gdLst/>
              <a:ahLst/>
              <a:cxnLst/>
              <a:rect r="r" b="b" t="t" l="l"/>
              <a:pathLst>
                <a:path h="7544816" w="13411200">
                  <a:moveTo>
                    <a:pt x="0" y="0"/>
                  </a:moveTo>
                  <a:lnTo>
                    <a:pt x="13411200" y="0"/>
                  </a:lnTo>
                  <a:lnTo>
                    <a:pt x="13411200" y="7544816"/>
                  </a:lnTo>
                  <a:lnTo>
                    <a:pt x="0" y="75448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472440" y="1580388"/>
            <a:ext cx="30480" cy="414528"/>
            <a:chOff x="0" y="0"/>
            <a:chExt cx="30480" cy="41452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0480" cy="414528"/>
            </a:xfrm>
            <a:custGeom>
              <a:avLst/>
              <a:gdLst/>
              <a:ahLst/>
              <a:cxnLst/>
              <a:rect r="r" b="b" t="t" l="l"/>
              <a:pathLst>
                <a:path h="414528" w="30480">
                  <a:moveTo>
                    <a:pt x="0" y="0"/>
                  </a:moveTo>
                  <a:lnTo>
                    <a:pt x="30480" y="0"/>
                  </a:lnTo>
                  <a:lnTo>
                    <a:pt x="30480" y="414528"/>
                  </a:lnTo>
                  <a:lnTo>
                    <a:pt x="0" y="414528"/>
                  </a:lnTo>
                  <a:close/>
                </a:path>
              </a:pathLst>
            </a:custGeom>
            <a:solidFill>
              <a:srgbClr val="38BDF8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520732" y="3677603"/>
            <a:ext cx="3244310" cy="1231964"/>
            <a:chOff x="0" y="0"/>
            <a:chExt cx="3244304" cy="123196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244209" cy="1232027"/>
            </a:xfrm>
            <a:custGeom>
              <a:avLst/>
              <a:gdLst/>
              <a:ahLst/>
              <a:cxnLst/>
              <a:rect r="r" b="b" t="t" l="l"/>
              <a:pathLst>
                <a:path h="1232027" w="3244209">
                  <a:moveTo>
                    <a:pt x="19304" y="1077341"/>
                  </a:moveTo>
                  <a:lnTo>
                    <a:pt x="19304" y="877062"/>
                  </a:lnTo>
                  <a:lnTo>
                    <a:pt x="403224" y="559435"/>
                  </a:lnTo>
                  <a:cubicBezTo>
                    <a:pt x="428624" y="538226"/>
                    <a:pt x="450468" y="518414"/>
                    <a:pt x="468883" y="499745"/>
                  </a:cubicBezTo>
                  <a:cubicBezTo>
                    <a:pt x="487298" y="481076"/>
                    <a:pt x="501395" y="461899"/>
                    <a:pt x="511428" y="442087"/>
                  </a:cubicBezTo>
                  <a:cubicBezTo>
                    <a:pt x="521461" y="422275"/>
                    <a:pt x="526287" y="400304"/>
                    <a:pt x="526287" y="375666"/>
                  </a:cubicBezTo>
                  <a:cubicBezTo>
                    <a:pt x="526287" y="349631"/>
                    <a:pt x="520699" y="327025"/>
                    <a:pt x="509396" y="308356"/>
                  </a:cubicBezTo>
                  <a:cubicBezTo>
                    <a:pt x="498093" y="289687"/>
                    <a:pt x="482726" y="275336"/>
                    <a:pt x="463168" y="265176"/>
                  </a:cubicBezTo>
                  <a:cubicBezTo>
                    <a:pt x="443610" y="255016"/>
                    <a:pt x="421004" y="250063"/>
                    <a:pt x="395096" y="249936"/>
                  </a:cubicBezTo>
                  <a:cubicBezTo>
                    <a:pt x="369315" y="250063"/>
                    <a:pt x="346709" y="255270"/>
                    <a:pt x="327024" y="265557"/>
                  </a:cubicBezTo>
                  <a:cubicBezTo>
                    <a:pt x="307339" y="275844"/>
                    <a:pt x="292353" y="290957"/>
                    <a:pt x="281558" y="310769"/>
                  </a:cubicBezTo>
                  <a:cubicBezTo>
                    <a:pt x="270763" y="330581"/>
                    <a:pt x="265302" y="354965"/>
                    <a:pt x="265302" y="383794"/>
                  </a:cubicBezTo>
                  <a:lnTo>
                    <a:pt x="0" y="383794"/>
                  </a:lnTo>
                  <a:cubicBezTo>
                    <a:pt x="0" y="311658"/>
                    <a:pt x="16256" y="249428"/>
                    <a:pt x="48641" y="197485"/>
                  </a:cubicBezTo>
                  <a:cubicBezTo>
                    <a:pt x="81026" y="145542"/>
                    <a:pt x="127000" y="105410"/>
                    <a:pt x="186436" y="76962"/>
                  </a:cubicBezTo>
                  <a:cubicBezTo>
                    <a:pt x="245872" y="48514"/>
                    <a:pt x="315340" y="34671"/>
                    <a:pt x="394969" y="34544"/>
                  </a:cubicBezTo>
                  <a:cubicBezTo>
                    <a:pt x="477392" y="34671"/>
                    <a:pt x="548766" y="47752"/>
                    <a:pt x="609091" y="74041"/>
                  </a:cubicBezTo>
                  <a:cubicBezTo>
                    <a:pt x="669416" y="100330"/>
                    <a:pt x="716025" y="137160"/>
                    <a:pt x="748918" y="184785"/>
                  </a:cubicBezTo>
                  <a:cubicBezTo>
                    <a:pt x="781811" y="232410"/>
                    <a:pt x="798320" y="288290"/>
                    <a:pt x="798320" y="352171"/>
                  </a:cubicBezTo>
                  <a:cubicBezTo>
                    <a:pt x="798320" y="391795"/>
                    <a:pt x="790193" y="431165"/>
                    <a:pt x="773810" y="470027"/>
                  </a:cubicBezTo>
                  <a:cubicBezTo>
                    <a:pt x="757427" y="508889"/>
                    <a:pt x="728090" y="552069"/>
                    <a:pt x="685672" y="599440"/>
                  </a:cubicBezTo>
                  <a:cubicBezTo>
                    <a:pt x="643254" y="646811"/>
                    <a:pt x="582802" y="703072"/>
                    <a:pt x="504189" y="767842"/>
                  </a:cubicBezTo>
                  <a:lnTo>
                    <a:pt x="407542" y="847979"/>
                  </a:lnTo>
                  <a:lnTo>
                    <a:pt x="407542" y="854964"/>
                  </a:lnTo>
                  <a:lnTo>
                    <a:pt x="809369" y="854964"/>
                  </a:lnTo>
                  <a:lnTo>
                    <a:pt x="809369" y="1077341"/>
                  </a:lnTo>
                  <a:lnTo>
                    <a:pt x="19304" y="1077341"/>
                  </a:lnTo>
                  <a:close/>
                  <a:moveTo>
                    <a:pt x="924050" y="917067"/>
                  </a:moveTo>
                  <a:lnTo>
                    <a:pt x="924050" y="700278"/>
                  </a:lnTo>
                  <a:lnTo>
                    <a:pt x="1338450" y="48387"/>
                  </a:lnTo>
                  <a:lnTo>
                    <a:pt x="1534538" y="48387"/>
                  </a:lnTo>
                  <a:lnTo>
                    <a:pt x="1534538" y="338455"/>
                  </a:lnTo>
                  <a:lnTo>
                    <a:pt x="1422651" y="338455"/>
                  </a:lnTo>
                  <a:lnTo>
                    <a:pt x="1198878" y="692023"/>
                  </a:lnTo>
                  <a:lnTo>
                    <a:pt x="1198878" y="700278"/>
                  </a:lnTo>
                  <a:lnTo>
                    <a:pt x="1810763" y="700278"/>
                  </a:lnTo>
                  <a:lnTo>
                    <a:pt x="1810763" y="917067"/>
                  </a:lnTo>
                  <a:lnTo>
                    <a:pt x="924050" y="917067"/>
                  </a:lnTo>
                  <a:close/>
                  <a:moveTo>
                    <a:pt x="1424048" y="1077341"/>
                  </a:moveTo>
                  <a:lnTo>
                    <a:pt x="1424048" y="850773"/>
                  </a:lnTo>
                  <a:lnTo>
                    <a:pt x="1430906" y="755523"/>
                  </a:lnTo>
                  <a:lnTo>
                    <a:pt x="1430906" y="48387"/>
                  </a:lnTo>
                  <a:lnTo>
                    <a:pt x="1692018" y="48387"/>
                  </a:lnTo>
                  <a:lnTo>
                    <a:pt x="1692018" y="1077341"/>
                  </a:lnTo>
                  <a:lnTo>
                    <a:pt x="1424048" y="1077341"/>
                  </a:lnTo>
                  <a:close/>
                  <a:moveTo>
                    <a:pt x="2434331" y="0"/>
                  </a:moveTo>
                  <a:lnTo>
                    <a:pt x="2102862" y="1232027"/>
                  </a:lnTo>
                  <a:lnTo>
                    <a:pt x="1868039" y="1232027"/>
                  </a:lnTo>
                  <a:lnTo>
                    <a:pt x="2199509" y="0"/>
                  </a:lnTo>
                  <a:lnTo>
                    <a:pt x="2434331" y="0"/>
                  </a:lnTo>
                  <a:close/>
                  <a:moveTo>
                    <a:pt x="2551044" y="1077341"/>
                  </a:moveTo>
                  <a:lnTo>
                    <a:pt x="2954268" y="277749"/>
                  </a:lnTo>
                  <a:lnTo>
                    <a:pt x="2954268" y="272288"/>
                  </a:lnTo>
                  <a:lnTo>
                    <a:pt x="2480559" y="272288"/>
                  </a:lnTo>
                  <a:lnTo>
                    <a:pt x="2480559" y="48387"/>
                  </a:lnTo>
                  <a:lnTo>
                    <a:pt x="3244209" y="48387"/>
                  </a:lnTo>
                  <a:lnTo>
                    <a:pt x="3244209" y="272161"/>
                  </a:lnTo>
                  <a:lnTo>
                    <a:pt x="2838191" y="1077341"/>
                  </a:lnTo>
                  <a:lnTo>
                    <a:pt x="2551044" y="1077341"/>
                  </a:lnTo>
                  <a:close/>
                </a:path>
              </a:pathLst>
            </a:custGeom>
            <a:solidFill>
              <a:srgbClr val="38BDF8"/>
            </a:solid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489233" y="4868494"/>
            <a:ext cx="1407700" cy="2558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83"/>
              </a:lnSpc>
            </a:pPr>
            <a:r>
              <a:rPr lang="en-US" sz="1488" spc="22">
                <a:solidFill>
                  <a:srgbClr val="818CF8"/>
                </a:solidFill>
                <a:latin typeface="Open Sans"/>
                <a:ea typeface="Open Sans"/>
                <a:cs typeface="Open Sans"/>
                <a:sym typeface="Open Sans"/>
              </a:rPr>
              <a:t>Stock Vigilance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509260" y="4646133"/>
            <a:ext cx="3645903" cy="960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1"/>
              </a:lnSpc>
            </a:pPr>
            <a:r>
              <a:rPr lang="en-US" sz="1607" spc="24">
                <a:solidFill>
                  <a:srgbClr val="38BDF8"/>
                </a:solidFill>
                <a:latin typeface="Montserrat"/>
                <a:ea typeface="Montserrat"/>
                <a:cs typeface="Montserrat"/>
                <a:sym typeface="Montserrat"/>
              </a:rPr>
              <a:t>Zero Revenue Loss</a:t>
            </a:r>
          </a:p>
          <a:p>
            <a:pPr algn="l">
              <a:lnSpc>
                <a:spcPts val="2375"/>
              </a:lnSpc>
            </a:pPr>
            <a:r>
              <a:rPr lang="en-US" sz="1236" spc="1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Instant alert generation prevents "Out of Stock" scenarios during peak demand.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509260" y="2782253"/>
            <a:ext cx="3735562" cy="9603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1"/>
              </a:lnSpc>
            </a:pPr>
            <a:r>
              <a:rPr lang="en-US" sz="1607" spc="24">
                <a:solidFill>
                  <a:srgbClr val="38BDF8"/>
                </a:solidFill>
                <a:latin typeface="Montserrat"/>
                <a:ea typeface="Montserrat"/>
                <a:cs typeface="Montserrat"/>
                <a:sym typeface="Montserrat"/>
              </a:rPr>
              <a:t>Automated Thresholds</a:t>
            </a:r>
          </a:p>
          <a:p>
            <a:pPr algn="l">
              <a:lnSpc>
                <a:spcPts val="2375"/>
              </a:lnSpc>
            </a:pPr>
            <a:r>
              <a:rPr lang="en-US" sz="1236" spc="1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Continuous monitoring of accessory stock levels against minimum safety margins.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06447" y="1542517"/>
            <a:ext cx="3976106" cy="489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13"/>
              </a:lnSpc>
            </a:pPr>
            <a:r>
              <a:rPr lang="en-US" sz="2723" spc="35">
                <a:solidFill>
                  <a:srgbClr val="38BDF8"/>
                </a:solidFill>
                <a:latin typeface="IBM Plex Sans"/>
                <a:ea typeface="IBM Plex Sans"/>
                <a:cs typeface="IBM Plex Sans"/>
                <a:sym typeface="IBM Plex Sans"/>
              </a:rPr>
              <a:t>ALERTS &amp; MONITORING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1057656"/>
            <a:ext cx="10058400" cy="5658612"/>
            <a:chOff x="0" y="0"/>
            <a:chExt cx="10058400" cy="565861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058400" cy="5658612"/>
            </a:xfrm>
            <a:custGeom>
              <a:avLst/>
              <a:gdLst/>
              <a:ahLst/>
              <a:cxnLst/>
              <a:rect r="r" b="b" t="t" l="l"/>
              <a:pathLst>
                <a:path h="5658612" w="10058400">
                  <a:moveTo>
                    <a:pt x="0" y="0"/>
                  </a:moveTo>
                  <a:lnTo>
                    <a:pt x="10058400" y="0"/>
                  </a:lnTo>
                  <a:lnTo>
                    <a:pt x="10058400" y="5658612"/>
                  </a:lnTo>
                  <a:lnTo>
                    <a:pt x="0" y="5658612"/>
                  </a:lnTo>
                  <a:close/>
                </a:path>
              </a:pathLst>
            </a:custGeom>
            <a:solidFill>
              <a:srgbClr val="020617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1057656"/>
            <a:ext cx="10058400" cy="5658612"/>
            <a:chOff x="0" y="0"/>
            <a:chExt cx="13411200" cy="754481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3411200" cy="7544816"/>
            </a:xfrm>
            <a:custGeom>
              <a:avLst/>
              <a:gdLst/>
              <a:ahLst/>
              <a:cxnLst/>
              <a:rect r="r" b="b" t="t" l="l"/>
              <a:pathLst>
                <a:path h="7544816" w="13411200">
                  <a:moveTo>
                    <a:pt x="0" y="0"/>
                  </a:moveTo>
                  <a:lnTo>
                    <a:pt x="13411200" y="0"/>
                  </a:lnTo>
                  <a:lnTo>
                    <a:pt x="13411200" y="7544816"/>
                  </a:lnTo>
                  <a:lnTo>
                    <a:pt x="0" y="75448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624840" y="4425696"/>
            <a:ext cx="198120" cy="211836"/>
            <a:chOff x="0" y="0"/>
            <a:chExt cx="264160" cy="28244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64160" cy="282448"/>
            </a:xfrm>
            <a:custGeom>
              <a:avLst/>
              <a:gdLst/>
              <a:ahLst/>
              <a:cxnLst/>
              <a:rect r="r" b="b" t="t" l="l"/>
              <a:pathLst>
                <a:path h="282448" w="264160">
                  <a:moveTo>
                    <a:pt x="0" y="0"/>
                  </a:moveTo>
                  <a:lnTo>
                    <a:pt x="264160" y="0"/>
                  </a:lnTo>
                  <a:lnTo>
                    <a:pt x="264160" y="282448"/>
                  </a:lnTo>
                  <a:lnTo>
                    <a:pt x="0" y="2824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624840" y="4866132"/>
            <a:ext cx="198120" cy="214884"/>
            <a:chOff x="0" y="0"/>
            <a:chExt cx="264160" cy="28651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64160" cy="286512"/>
            </a:xfrm>
            <a:custGeom>
              <a:avLst/>
              <a:gdLst/>
              <a:ahLst/>
              <a:cxnLst/>
              <a:rect r="r" b="b" t="t" l="l"/>
              <a:pathLst>
                <a:path h="286512" w="264160">
                  <a:moveTo>
                    <a:pt x="0" y="0"/>
                  </a:moveTo>
                  <a:lnTo>
                    <a:pt x="264160" y="0"/>
                  </a:lnTo>
                  <a:lnTo>
                    <a:pt x="264160" y="286512"/>
                  </a:lnTo>
                  <a:lnTo>
                    <a:pt x="0" y="2865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624840" y="5263896"/>
            <a:ext cx="243840" cy="216408"/>
            <a:chOff x="0" y="0"/>
            <a:chExt cx="325120" cy="288544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325120" cy="288544"/>
            </a:xfrm>
            <a:custGeom>
              <a:avLst/>
              <a:gdLst/>
              <a:ahLst/>
              <a:cxnLst/>
              <a:rect r="r" b="b" t="t" l="l"/>
              <a:pathLst>
                <a:path h="288544" w="325120">
                  <a:moveTo>
                    <a:pt x="0" y="0"/>
                  </a:moveTo>
                  <a:lnTo>
                    <a:pt x="325120" y="0"/>
                  </a:lnTo>
                  <a:lnTo>
                    <a:pt x="325120" y="288544"/>
                  </a:lnTo>
                  <a:lnTo>
                    <a:pt x="0" y="2885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405451" y="1699041"/>
            <a:ext cx="4366727" cy="997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25"/>
              </a:lnSpc>
            </a:pPr>
            <a:r>
              <a:rPr lang="en-US" sz="2723" spc="35">
                <a:solidFill>
                  <a:srgbClr val="38BDF8"/>
                </a:solidFill>
                <a:latin typeface="IBM Plex Sans"/>
                <a:ea typeface="IBM Plex Sans"/>
                <a:cs typeface="IBM Plex Sans"/>
                <a:sym typeface="IBM Plex Sans"/>
              </a:rPr>
              <a:t>CASE STUDY: LOW-STOCK MITIGATION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29402" y="3737686"/>
            <a:ext cx="4180494" cy="2558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83"/>
              </a:lnSpc>
            </a:pPr>
            <a:r>
              <a:rPr lang="en-US" sz="1488" spc="22">
                <a:solidFill>
                  <a:srgbClr val="F8FAFC"/>
                </a:solidFill>
                <a:latin typeface="Open Sans"/>
                <a:ea typeface="Open Sans"/>
                <a:cs typeface="Open Sans"/>
                <a:sym typeface="Open Sans"/>
              </a:rPr>
              <a:t>Scenario: Charger stock drops below 10 units.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82990" y="4196277"/>
            <a:ext cx="3027978" cy="3785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90"/>
              </a:lnSpc>
            </a:pPr>
            <a:r>
              <a:rPr lang="en-US" sz="1356" spc="23">
                <a:solidFill>
                  <a:srgbClr val="F8FAFC"/>
                </a:solidFill>
                <a:latin typeface="Open Sans"/>
                <a:ea typeface="Open Sans"/>
                <a:cs typeface="Open Sans"/>
                <a:sym typeface="Open Sans"/>
              </a:rPr>
              <a:t>System detects breach of threshold.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82990" y="4667174"/>
            <a:ext cx="3436029" cy="986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90"/>
              </a:lnSpc>
            </a:pPr>
            <a:r>
              <a:rPr lang="en-US" sz="1356" spc="23">
                <a:solidFill>
                  <a:srgbClr val="F8FAFC"/>
                </a:solidFill>
                <a:latin typeface="Open Sans"/>
                <a:ea typeface="Open Sans"/>
                <a:cs typeface="Open Sans"/>
                <a:sym typeface="Open Sans"/>
              </a:rPr>
              <a:t>Alert generated for Admin dashboard.</a:t>
            </a:r>
          </a:p>
          <a:p>
            <a:pPr algn="l">
              <a:lnSpc>
                <a:spcPts val="2920"/>
              </a:lnSpc>
            </a:pPr>
            <a:r>
              <a:rPr lang="en-US" sz="1356" spc="23">
                <a:solidFill>
                  <a:srgbClr val="F8FAFC"/>
                </a:solidFill>
                <a:latin typeface="Open Sans"/>
                <a:ea typeface="Open Sans"/>
                <a:cs typeface="Open Sans"/>
                <a:sym typeface="Open Sans"/>
              </a:rPr>
              <a:t>Admin restocks before shortage impacts </a:t>
            </a:r>
          </a:p>
          <a:p>
            <a:pPr algn="l">
              <a:lnSpc>
                <a:spcPts val="678"/>
              </a:lnSpc>
            </a:pPr>
            <a:r>
              <a:rPr lang="en-US" sz="1356" spc="24">
                <a:solidFill>
                  <a:srgbClr val="F8FAFC"/>
                </a:solidFill>
                <a:latin typeface="Open Sans"/>
                <a:ea typeface="Open Sans"/>
                <a:cs typeface="Open Sans"/>
                <a:sym typeface="Open Sans"/>
              </a:rPr>
              <a:t>customers.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993247" y="6557134"/>
            <a:ext cx="2055324" cy="1209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41"/>
              </a:lnSpc>
            </a:pPr>
            <a:r>
              <a:rPr lang="en-US" sz="743" spc="-9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Representative product image for demonstration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1057656"/>
            <a:ext cx="10058400" cy="5658612"/>
            <a:chOff x="0" y="0"/>
            <a:chExt cx="10058400" cy="565861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058400" cy="5658612"/>
            </a:xfrm>
            <a:custGeom>
              <a:avLst/>
              <a:gdLst/>
              <a:ahLst/>
              <a:cxnLst/>
              <a:rect r="r" b="b" t="t" l="l"/>
              <a:pathLst>
                <a:path h="5658612" w="10058400">
                  <a:moveTo>
                    <a:pt x="0" y="0"/>
                  </a:moveTo>
                  <a:lnTo>
                    <a:pt x="10058400" y="0"/>
                  </a:lnTo>
                  <a:lnTo>
                    <a:pt x="10058400" y="5658612"/>
                  </a:lnTo>
                  <a:lnTo>
                    <a:pt x="0" y="5658612"/>
                  </a:lnTo>
                  <a:close/>
                </a:path>
              </a:pathLst>
            </a:custGeom>
            <a:solidFill>
              <a:srgbClr val="020617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1057656"/>
            <a:ext cx="10058400" cy="5658612"/>
            <a:chOff x="0" y="0"/>
            <a:chExt cx="13411200" cy="754481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3411200" cy="7544816"/>
            </a:xfrm>
            <a:custGeom>
              <a:avLst/>
              <a:gdLst/>
              <a:ahLst/>
              <a:cxnLst/>
              <a:rect r="r" b="b" t="t" l="l"/>
              <a:pathLst>
                <a:path h="7544816" w="13411200">
                  <a:moveTo>
                    <a:pt x="0" y="0"/>
                  </a:moveTo>
                  <a:lnTo>
                    <a:pt x="13411200" y="0"/>
                  </a:lnTo>
                  <a:lnTo>
                    <a:pt x="13411200" y="7544816"/>
                  </a:lnTo>
                  <a:lnTo>
                    <a:pt x="0" y="75448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472440" y="1580388"/>
            <a:ext cx="30480" cy="414528"/>
            <a:chOff x="0" y="0"/>
            <a:chExt cx="30480" cy="41452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0480" cy="414528"/>
            </a:xfrm>
            <a:custGeom>
              <a:avLst/>
              <a:gdLst/>
              <a:ahLst/>
              <a:cxnLst/>
              <a:rect r="r" b="b" t="t" l="l"/>
              <a:pathLst>
                <a:path h="414528" w="30480">
                  <a:moveTo>
                    <a:pt x="0" y="0"/>
                  </a:moveTo>
                  <a:lnTo>
                    <a:pt x="30480" y="0"/>
                  </a:lnTo>
                  <a:lnTo>
                    <a:pt x="30480" y="414528"/>
                  </a:lnTo>
                  <a:lnTo>
                    <a:pt x="0" y="414528"/>
                  </a:lnTo>
                  <a:close/>
                </a:path>
              </a:pathLst>
            </a:custGeom>
            <a:solidFill>
              <a:srgbClr val="38BDF8"/>
            </a:solid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405127" y="2997451"/>
            <a:ext cx="9249661" cy="2509009"/>
          </a:xfrm>
          <a:custGeom>
            <a:avLst/>
            <a:gdLst/>
            <a:ahLst/>
            <a:cxnLst/>
            <a:rect r="r" b="b" t="t" l="l"/>
            <a:pathLst>
              <a:path h="2509009" w="9249661">
                <a:moveTo>
                  <a:pt x="0" y="0"/>
                </a:moveTo>
                <a:lnTo>
                  <a:pt x="9249661" y="0"/>
                </a:lnTo>
                <a:lnTo>
                  <a:pt x="9249661" y="2509009"/>
                </a:lnTo>
                <a:lnTo>
                  <a:pt x="0" y="250900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525761" y="3215611"/>
            <a:ext cx="638518" cy="151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09"/>
              </a:lnSpc>
            </a:pPr>
            <a:r>
              <a:rPr lang="en-US" sz="863" spc="19">
                <a:solidFill>
                  <a:srgbClr val="38BDF8"/>
                </a:solidFill>
                <a:latin typeface="Montserrat"/>
                <a:ea typeface="Montserrat"/>
                <a:cs typeface="Montserrat"/>
                <a:sym typeface="Montserrat"/>
              </a:rPr>
              <a:t>Timestamp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641063" y="3215611"/>
            <a:ext cx="447570" cy="151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09"/>
              </a:lnSpc>
            </a:pPr>
            <a:r>
              <a:rPr lang="en-US" sz="863" spc="19">
                <a:solidFill>
                  <a:srgbClr val="38BDF8"/>
                </a:solidFill>
                <a:latin typeface="Montserrat"/>
                <a:ea typeface="Montserrat"/>
                <a:cs typeface="Montserrat"/>
                <a:sym typeface="Montserrat"/>
              </a:rPr>
              <a:t>Product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719761" y="3215611"/>
            <a:ext cx="263347" cy="151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09"/>
              </a:lnSpc>
            </a:pPr>
            <a:r>
              <a:rPr lang="en-US" sz="863" spc="20">
                <a:solidFill>
                  <a:srgbClr val="38BDF8"/>
                </a:solidFill>
                <a:latin typeface="Montserrat"/>
                <a:ea typeface="Montserrat"/>
                <a:cs typeface="Montserrat"/>
                <a:sym typeface="Montserrat"/>
              </a:rPr>
              <a:t>User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637010" y="3215611"/>
            <a:ext cx="287188" cy="151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09"/>
              </a:lnSpc>
            </a:pPr>
            <a:r>
              <a:rPr lang="en-US" sz="863" spc="19">
                <a:solidFill>
                  <a:srgbClr val="38BDF8"/>
                </a:solidFill>
                <a:latin typeface="Montserrat"/>
                <a:ea typeface="Montserrat"/>
                <a:cs typeface="Montserrat"/>
                <a:sym typeface="Montserrat"/>
              </a:rPr>
              <a:t>Type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214341" y="3215611"/>
            <a:ext cx="495252" cy="151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09"/>
              </a:lnSpc>
            </a:pPr>
            <a:r>
              <a:rPr lang="en-US" sz="863" spc="19">
                <a:solidFill>
                  <a:srgbClr val="38BDF8"/>
                </a:solidFill>
                <a:latin typeface="Montserrat"/>
                <a:ea typeface="Montserrat"/>
                <a:cs typeface="Montserrat"/>
                <a:sym typeface="Montserrat"/>
              </a:rPr>
              <a:t>Quant</a:t>
            </a:r>
            <a:r>
              <a:rPr lang="en-US" sz="863" spc="1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863" spc="19">
                <a:solidFill>
                  <a:srgbClr val="38BDF8"/>
                </a:solidFill>
                <a:latin typeface="Montserrat"/>
                <a:ea typeface="Montserrat"/>
                <a:cs typeface="Montserrat"/>
                <a:sym typeface="Montserrat"/>
              </a:rPr>
              <a:t>ity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25790" y="4154986"/>
            <a:ext cx="1096680" cy="1711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94"/>
              </a:lnSpc>
            </a:pPr>
            <a:r>
              <a:rPr lang="en-US" sz="995" spc="15">
                <a:solidFill>
                  <a:srgbClr val="F8FAFC"/>
                </a:solidFill>
                <a:latin typeface="Open Sans"/>
                <a:ea typeface="Open Sans"/>
                <a:cs typeface="Open Sans"/>
                <a:sym typeface="Open Sans"/>
              </a:rPr>
              <a:t>2026-02-02 11:30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25790" y="3679460"/>
            <a:ext cx="1093194" cy="1711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94"/>
              </a:lnSpc>
            </a:pPr>
            <a:r>
              <a:rPr lang="en-US" sz="995" spc="14">
                <a:solidFill>
                  <a:srgbClr val="F8FAFC"/>
                </a:solidFill>
                <a:latin typeface="Open Sans"/>
                <a:ea typeface="Open Sans"/>
                <a:cs typeface="Open Sans"/>
                <a:sym typeface="Open Sans"/>
              </a:rPr>
              <a:t>2026-02-02 10:15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525790" y="5104400"/>
            <a:ext cx="1123769" cy="1711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94"/>
              </a:lnSpc>
            </a:pPr>
            <a:r>
              <a:rPr lang="en-US" sz="995" spc="14">
                <a:solidFill>
                  <a:srgbClr val="F8FAFC"/>
                </a:solidFill>
                <a:latin typeface="Open Sans"/>
                <a:ea typeface="Open Sans"/>
                <a:cs typeface="Open Sans"/>
                <a:sym typeface="Open Sans"/>
              </a:rPr>
              <a:t>2026-02-02 16:00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525790" y="4628940"/>
            <a:ext cx="1126741" cy="1711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94"/>
              </a:lnSpc>
            </a:pPr>
            <a:r>
              <a:rPr lang="en-US" sz="995" spc="15">
                <a:solidFill>
                  <a:srgbClr val="F8FAFC"/>
                </a:solidFill>
                <a:latin typeface="Open Sans"/>
                <a:ea typeface="Open Sans"/>
                <a:cs typeface="Open Sans"/>
                <a:sym typeface="Open Sans"/>
              </a:rPr>
              <a:t>2026-02-02 14:45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641054" y="3679460"/>
            <a:ext cx="681619" cy="1711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94"/>
              </a:lnSpc>
            </a:pPr>
            <a:r>
              <a:rPr lang="en-US" sz="995" spc="14">
                <a:solidFill>
                  <a:srgbClr val="F8FAFC"/>
                </a:solidFill>
                <a:latin typeface="Open Sans"/>
                <a:ea typeface="Open Sans"/>
                <a:cs typeface="Open Sans"/>
                <a:sym typeface="Open Sans"/>
              </a:rPr>
              <a:t>Dell XPS 15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641054" y="4154986"/>
            <a:ext cx="975779" cy="1711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94"/>
              </a:lnSpc>
            </a:pPr>
            <a:r>
              <a:rPr lang="en-US" sz="995" spc="14">
                <a:solidFill>
                  <a:srgbClr val="F8FAFC"/>
                </a:solidFill>
                <a:latin typeface="Open Sans"/>
                <a:ea typeface="Open Sans"/>
                <a:cs typeface="Open Sans"/>
                <a:sym typeface="Open Sans"/>
              </a:rPr>
              <a:t>Logitech Mouse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2641054" y="5104400"/>
            <a:ext cx="951652" cy="1711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94"/>
              </a:lnSpc>
            </a:pPr>
            <a:r>
              <a:rPr lang="en-US" sz="995" spc="14">
                <a:solidFill>
                  <a:srgbClr val="F8FAFC"/>
                </a:solidFill>
                <a:latin typeface="Open Sans"/>
                <a:ea typeface="Open Sans"/>
                <a:cs typeface="Open Sans"/>
                <a:sym typeface="Open Sans"/>
              </a:rPr>
              <a:t>Laptop Charger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2641054" y="4628940"/>
            <a:ext cx="1117835" cy="1711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94"/>
              </a:lnSpc>
            </a:pPr>
            <a:r>
              <a:rPr lang="en-US" sz="995" spc="14">
                <a:solidFill>
                  <a:srgbClr val="F8FAFC"/>
                </a:solidFill>
                <a:latin typeface="Open Sans"/>
                <a:ea typeface="Open Sans"/>
                <a:cs typeface="Open Sans"/>
                <a:sym typeface="Open Sans"/>
              </a:rPr>
              <a:t>Samsung SSD 1TB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4719828" y="3679460"/>
            <a:ext cx="388353" cy="1711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94"/>
              </a:lnSpc>
            </a:pPr>
            <a:r>
              <a:rPr lang="en-US" sz="995" spc="15">
                <a:solidFill>
                  <a:srgbClr val="F8FAFC"/>
                </a:solidFill>
                <a:latin typeface="Open Sans"/>
                <a:ea typeface="Open Sans"/>
                <a:cs typeface="Open Sans"/>
                <a:sym typeface="Open Sans"/>
              </a:rPr>
              <a:t>Admin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4719828" y="5104400"/>
            <a:ext cx="388353" cy="1711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94"/>
              </a:lnSpc>
            </a:pPr>
            <a:r>
              <a:rPr lang="en-US" sz="995" spc="15">
                <a:solidFill>
                  <a:srgbClr val="F8FAFC"/>
                </a:solidFill>
                <a:latin typeface="Open Sans"/>
                <a:ea typeface="Open Sans"/>
                <a:cs typeface="Open Sans"/>
                <a:sym typeface="Open Sans"/>
              </a:rPr>
              <a:t>Admin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4719828" y="4628940"/>
            <a:ext cx="430797" cy="1711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94"/>
              </a:lnSpc>
            </a:pPr>
            <a:r>
              <a:rPr lang="en-US" sz="995" spc="15">
                <a:solidFill>
                  <a:srgbClr val="F8FAFC"/>
                </a:solidFill>
                <a:latin typeface="Open Sans"/>
                <a:ea typeface="Open Sans"/>
                <a:cs typeface="Open Sans"/>
                <a:sym typeface="Open Sans"/>
              </a:rPr>
              <a:t>Staff_2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4719828" y="4154986"/>
            <a:ext cx="404612" cy="1711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94"/>
              </a:lnSpc>
            </a:pPr>
            <a:r>
              <a:rPr lang="en-US" sz="995" spc="15">
                <a:solidFill>
                  <a:srgbClr val="F8FAFC"/>
                </a:solidFill>
                <a:latin typeface="Open Sans"/>
                <a:ea typeface="Open Sans"/>
                <a:cs typeface="Open Sans"/>
                <a:sym typeface="Open Sans"/>
              </a:rPr>
              <a:t>Staff_1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6636953" y="3679460"/>
            <a:ext cx="636460" cy="1711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94"/>
              </a:lnSpc>
            </a:pPr>
            <a:r>
              <a:rPr lang="en-US" sz="995" spc="15">
                <a:solidFill>
                  <a:srgbClr val="F8FAFC"/>
                </a:solidFill>
                <a:latin typeface="Open Sans"/>
                <a:ea typeface="Open Sans"/>
                <a:cs typeface="Open Sans"/>
                <a:sym typeface="Open Sans"/>
              </a:rPr>
              <a:t>STOCK_IN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6636953" y="5104400"/>
            <a:ext cx="636460" cy="1711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94"/>
              </a:lnSpc>
            </a:pPr>
            <a:r>
              <a:rPr lang="en-US" sz="995" spc="15">
                <a:solidFill>
                  <a:srgbClr val="F8FAFC"/>
                </a:solidFill>
                <a:latin typeface="Open Sans"/>
                <a:ea typeface="Open Sans"/>
                <a:cs typeface="Open Sans"/>
                <a:sym typeface="Open Sans"/>
              </a:rPr>
              <a:t>STOCK_IN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6636953" y="4154986"/>
            <a:ext cx="782507" cy="1711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94"/>
              </a:lnSpc>
            </a:pPr>
            <a:r>
              <a:rPr lang="en-US" sz="995" spc="15">
                <a:solidFill>
                  <a:srgbClr val="F8FAFC"/>
                </a:solidFill>
                <a:latin typeface="Open Sans"/>
                <a:ea typeface="Open Sans"/>
                <a:cs typeface="Open Sans"/>
                <a:sym typeface="Open Sans"/>
              </a:rPr>
              <a:t>STOCK_OUT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6636953" y="4628940"/>
            <a:ext cx="782507" cy="1711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94"/>
              </a:lnSpc>
            </a:pPr>
            <a:r>
              <a:rPr lang="en-US" sz="995" spc="15">
                <a:solidFill>
                  <a:srgbClr val="F8FAFC"/>
                </a:solidFill>
                <a:latin typeface="Open Sans"/>
                <a:ea typeface="Open Sans"/>
                <a:cs typeface="Open Sans"/>
                <a:sym typeface="Open Sans"/>
              </a:rPr>
              <a:t>STOCK_OUT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8214303" y="4628940"/>
            <a:ext cx="217913" cy="1711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94"/>
              </a:lnSpc>
            </a:pPr>
            <a:r>
              <a:rPr lang="en-US" sz="995" spc="14">
                <a:solidFill>
                  <a:srgbClr val="F8FAFC"/>
                </a:solidFill>
                <a:latin typeface="Open Sans"/>
                <a:ea typeface="Open Sans"/>
                <a:cs typeface="Open Sans"/>
                <a:sym typeface="Open Sans"/>
              </a:rPr>
              <a:t>-02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8214303" y="3679460"/>
            <a:ext cx="214560" cy="1711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94"/>
              </a:lnSpc>
            </a:pPr>
            <a:r>
              <a:rPr lang="en-US" sz="995" spc="15">
                <a:solidFill>
                  <a:srgbClr val="F8FAFC"/>
                </a:solidFill>
                <a:latin typeface="Open Sans"/>
                <a:ea typeface="Open Sans"/>
                <a:cs typeface="Open Sans"/>
                <a:sym typeface="Open Sans"/>
              </a:rPr>
              <a:t>+15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8214303" y="4154986"/>
            <a:ext cx="215856" cy="1711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94"/>
              </a:lnSpc>
            </a:pPr>
            <a:r>
              <a:rPr lang="en-US" sz="995" spc="14">
                <a:solidFill>
                  <a:srgbClr val="F8FAFC"/>
                </a:solidFill>
                <a:latin typeface="Open Sans"/>
                <a:ea typeface="Open Sans"/>
                <a:cs typeface="Open Sans"/>
                <a:sym typeface="Open Sans"/>
              </a:rPr>
              <a:t>-05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8214303" y="5104400"/>
            <a:ext cx="242564" cy="1711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94"/>
              </a:lnSpc>
            </a:pPr>
            <a:r>
              <a:rPr lang="en-US" sz="995" spc="14">
                <a:solidFill>
                  <a:srgbClr val="F8FAFC"/>
                </a:solidFill>
                <a:latin typeface="Open Sans"/>
                <a:ea typeface="Open Sans"/>
                <a:cs typeface="Open Sans"/>
                <a:sym typeface="Open Sans"/>
              </a:rPr>
              <a:t>+50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629279" y="1508960"/>
            <a:ext cx="5193497" cy="489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13"/>
              </a:lnSpc>
            </a:pPr>
            <a:r>
              <a:rPr lang="en-US" sz="2723" spc="35">
                <a:solidFill>
                  <a:srgbClr val="38BDF8"/>
                </a:solidFill>
                <a:latin typeface="IBM Plex Sans"/>
                <a:ea typeface="IBM Plex Sans"/>
                <a:cs typeface="IBM Plex Sans"/>
                <a:sym typeface="IBM Plex Sans"/>
              </a:rPr>
              <a:t>TRANSACTION MANAGEMENT 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1057656"/>
            <a:ext cx="10058400" cy="5658612"/>
            <a:chOff x="0" y="0"/>
            <a:chExt cx="10058400" cy="565861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058400" cy="5658612"/>
            </a:xfrm>
            <a:custGeom>
              <a:avLst/>
              <a:gdLst/>
              <a:ahLst/>
              <a:cxnLst/>
              <a:rect r="r" b="b" t="t" l="l"/>
              <a:pathLst>
                <a:path h="5658612" w="10058400">
                  <a:moveTo>
                    <a:pt x="0" y="0"/>
                  </a:moveTo>
                  <a:lnTo>
                    <a:pt x="10058400" y="0"/>
                  </a:lnTo>
                  <a:lnTo>
                    <a:pt x="10058400" y="5658612"/>
                  </a:lnTo>
                  <a:lnTo>
                    <a:pt x="0" y="5658612"/>
                  </a:lnTo>
                  <a:close/>
                </a:path>
              </a:pathLst>
            </a:custGeom>
            <a:solidFill>
              <a:srgbClr val="020617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1057656"/>
            <a:ext cx="10058400" cy="5658612"/>
            <a:chOff x="0" y="0"/>
            <a:chExt cx="13411200" cy="754481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3411200" cy="7544816"/>
            </a:xfrm>
            <a:custGeom>
              <a:avLst/>
              <a:gdLst/>
              <a:ahLst/>
              <a:cxnLst/>
              <a:rect r="r" b="b" t="t" l="l"/>
              <a:pathLst>
                <a:path h="7544816" w="13411200">
                  <a:moveTo>
                    <a:pt x="0" y="0"/>
                  </a:moveTo>
                  <a:lnTo>
                    <a:pt x="13411200" y="0"/>
                  </a:lnTo>
                  <a:lnTo>
                    <a:pt x="13411200" y="7544816"/>
                  </a:lnTo>
                  <a:lnTo>
                    <a:pt x="0" y="75448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913257" y="3023044"/>
            <a:ext cx="514350" cy="346900"/>
            <a:chOff x="0" y="0"/>
            <a:chExt cx="514350" cy="3469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14350" cy="346964"/>
            </a:xfrm>
            <a:custGeom>
              <a:avLst/>
              <a:gdLst/>
              <a:ahLst/>
              <a:cxnLst/>
              <a:rect r="r" b="b" t="t" l="l"/>
              <a:pathLst>
                <a:path h="346964" w="514350">
                  <a:moveTo>
                    <a:pt x="0" y="346964"/>
                  </a:moveTo>
                  <a:lnTo>
                    <a:pt x="158242" y="0"/>
                  </a:lnTo>
                  <a:lnTo>
                    <a:pt x="262890" y="0"/>
                  </a:lnTo>
                  <a:lnTo>
                    <a:pt x="154813" y="346964"/>
                  </a:lnTo>
                  <a:lnTo>
                    <a:pt x="0" y="346964"/>
                  </a:lnTo>
                  <a:close/>
                  <a:moveTo>
                    <a:pt x="251460" y="346964"/>
                  </a:moveTo>
                  <a:lnTo>
                    <a:pt x="409702" y="0"/>
                  </a:lnTo>
                  <a:lnTo>
                    <a:pt x="514350" y="0"/>
                  </a:lnTo>
                  <a:lnTo>
                    <a:pt x="406273" y="346964"/>
                  </a:lnTo>
                  <a:lnTo>
                    <a:pt x="251460" y="346964"/>
                  </a:lnTo>
                  <a:close/>
                </a:path>
              </a:pathLst>
            </a:custGeom>
            <a:solidFill>
              <a:srgbClr val="38BDF8"/>
            </a:solidFill>
          </p:spPr>
        </p:sp>
      </p:grpSp>
      <p:sp>
        <p:nvSpPr>
          <p:cNvPr name="TextBox 8" id="8"/>
          <p:cNvSpPr txBox="true"/>
          <p:nvPr/>
        </p:nvSpPr>
        <p:spPr>
          <a:xfrm rot="0">
            <a:off x="1662617" y="2766260"/>
            <a:ext cx="6949164" cy="26041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62"/>
              </a:lnSpc>
            </a:pPr>
            <a:r>
              <a:rPr lang="en-US" sz="2472" spc="-27">
                <a:solidFill>
                  <a:srgbClr val="F8FAFC"/>
                </a:solidFill>
                <a:latin typeface="Montserrat"/>
                <a:ea typeface="Montserrat"/>
                <a:cs typeface="Montserrat"/>
                <a:sym typeface="Montserrat"/>
              </a:rPr>
              <a:t>Transparency isn't just a feature; it's the foundation of trust. By identifying exactly who updated the laptop stock and when, we eliminate disputes and maintain a trusted operational record.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976742" y="1763573"/>
            <a:ext cx="6276804" cy="489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13"/>
              </a:lnSpc>
            </a:pPr>
            <a:r>
              <a:rPr lang="en-US" sz="2723" spc="35">
                <a:solidFill>
                  <a:srgbClr val="38BDF8"/>
                </a:solidFill>
                <a:latin typeface="IBM Plex Sans"/>
                <a:ea typeface="IBM Plex Sans"/>
                <a:cs typeface="IBM Plex Sans"/>
                <a:sym typeface="IBM Plex Sans"/>
              </a:rPr>
              <a:t>WHY TRANSACTION LOGS MATTER ? 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1057656"/>
            <a:ext cx="10058400" cy="5658612"/>
            <a:chOff x="0" y="0"/>
            <a:chExt cx="10058400" cy="565861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058400" cy="5658612"/>
            </a:xfrm>
            <a:custGeom>
              <a:avLst/>
              <a:gdLst/>
              <a:ahLst/>
              <a:cxnLst/>
              <a:rect r="r" b="b" t="t" l="l"/>
              <a:pathLst>
                <a:path h="5658612" w="10058400">
                  <a:moveTo>
                    <a:pt x="0" y="0"/>
                  </a:moveTo>
                  <a:lnTo>
                    <a:pt x="10058400" y="0"/>
                  </a:lnTo>
                  <a:lnTo>
                    <a:pt x="10058400" y="5658612"/>
                  </a:lnTo>
                  <a:lnTo>
                    <a:pt x="0" y="5658612"/>
                  </a:lnTo>
                  <a:close/>
                </a:path>
              </a:pathLst>
            </a:custGeom>
            <a:solidFill>
              <a:srgbClr val="020617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1057656"/>
            <a:ext cx="10058400" cy="5658612"/>
            <a:chOff x="0" y="0"/>
            <a:chExt cx="13411200" cy="754481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3411200" cy="7544816"/>
            </a:xfrm>
            <a:custGeom>
              <a:avLst/>
              <a:gdLst/>
              <a:ahLst/>
              <a:cxnLst/>
              <a:rect r="r" b="b" t="t" l="l"/>
              <a:pathLst>
                <a:path h="7544816" w="13411200">
                  <a:moveTo>
                    <a:pt x="0" y="0"/>
                  </a:moveTo>
                  <a:lnTo>
                    <a:pt x="13411200" y="0"/>
                  </a:lnTo>
                  <a:lnTo>
                    <a:pt x="13411200" y="7544816"/>
                  </a:lnTo>
                  <a:lnTo>
                    <a:pt x="0" y="75448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466344" y="3672840"/>
            <a:ext cx="199644" cy="216408"/>
            <a:chOff x="0" y="0"/>
            <a:chExt cx="266192" cy="28854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66192" cy="288544"/>
            </a:xfrm>
            <a:custGeom>
              <a:avLst/>
              <a:gdLst/>
              <a:ahLst/>
              <a:cxnLst/>
              <a:rect r="r" b="b" t="t" l="l"/>
              <a:pathLst>
                <a:path h="288544" w="266192">
                  <a:moveTo>
                    <a:pt x="0" y="0"/>
                  </a:moveTo>
                  <a:lnTo>
                    <a:pt x="266192" y="0"/>
                  </a:lnTo>
                  <a:lnTo>
                    <a:pt x="266192" y="288544"/>
                  </a:lnTo>
                  <a:lnTo>
                    <a:pt x="0" y="2885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466344" y="4279392"/>
            <a:ext cx="199644" cy="211836"/>
            <a:chOff x="0" y="0"/>
            <a:chExt cx="266192" cy="28244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66192" cy="282448"/>
            </a:xfrm>
            <a:custGeom>
              <a:avLst/>
              <a:gdLst/>
              <a:ahLst/>
              <a:cxnLst/>
              <a:rect r="r" b="b" t="t" l="l"/>
              <a:pathLst>
                <a:path h="282448" w="266192">
                  <a:moveTo>
                    <a:pt x="0" y="0"/>
                  </a:moveTo>
                  <a:lnTo>
                    <a:pt x="266192" y="0"/>
                  </a:lnTo>
                  <a:lnTo>
                    <a:pt x="266192" y="282448"/>
                  </a:lnTo>
                  <a:lnTo>
                    <a:pt x="0" y="2824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466344" y="4882896"/>
            <a:ext cx="153924" cy="214884"/>
            <a:chOff x="0" y="0"/>
            <a:chExt cx="205232" cy="28651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05232" cy="286512"/>
            </a:xfrm>
            <a:custGeom>
              <a:avLst/>
              <a:gdLst/>
              <a:ahLst/>
              <a:cxnLst/>
              <a:rect r="r" b="b" t="t" l="l"/>
              <a:pathLst>
                <a:path h="286512" w="205232">
                  <a:moveTo>
                    <a:pt x="0" y="0"/>
                  </a:moveTo>
                  <a:lnTo>
                    <a:pt x="205232" y="0"/>
                  </a:lnTo>
                  <a:lnTo>
                    <a:pt x="205232" y="286512"/>
                  </a:lnTo>
                  <a:lnTo>
                    <a:pt x="0" y="2865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472440" y="1530096"/>
            <a:ext cx="30480" cy="414528"/>
            <a:chOff x="0" y="0"/>
            <a:chExt cx="30480" cy="414528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30480" cy="414528"/>
            </a:xfrm>
            <a:custGeom>
              <a:avLst/>
              <a:gdLst/>
              <a:ahLst/>
              <a:cxnLst/>
              <a:rect r="r" b="b" t="t" l="l"/>
              <a:pathLst>
                <a:path h="414528" w="30480">
                  <a:moveTo>
                    <a:pt x="0" y="0"/>
                  </a:moveTo>
                  <a:lnTo>
                    <a:pt x="30480" y="0"/>
                  </a:lnTo>
                  <a:lnTo>
                    <a:pt x="30480" y="414528"/>
                  </a:lnTo>
                  <a:lnTo>
                    <a:pt x="0" y="414528"/>
                  </a:lnTo>
                  <a:close/>
                </a:path>
              </a:pathLst>
            </a:custGeom>
            <a:solidFill>
              <a:srgbClr val="38BDF8"/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409956" y="2962656"/>
            <a:ext cx="313944" cy="400812"/>
            <a:chOff x="0" y="0"/>
            <a:chExt cx="418592" cy="534416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418592" cy="534416"/>
            </a:xfrm>
            <a:custGeom>
              <a:avLst/>
              <a:gdLst/>
              <a:ahLst/>
              <a:cxnLst/>
              <a:rect r="r" b="b" t="t" l="l"/>
              <a:pathLst>
                <a:path h="534416" w="418592">
                  <a:moveTo>
                    <a:pt x="0" y="0"/>
                  </a:moveTo>
                  <a:lnTo>
                    <a:pt x="418592" y="0"/>
                  </a:lnTo>
                  <a:lnTo>
                    <a:pt x="418592" y="534416"/>
                  </a:lnTo>
                  <a:lnTo>
                    <a:pt x="0" y="5344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825998" y="3646837"/>
            <a:ext cx="1599009" cy="207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32"/>
              </a:lnSpc>
            </a:pPr>
            <a:r>
              <a:rPr lang="en-US" sz="1356" spc="33">
                <a:solidFill>
                  <a:srgbClr val="F8FAFC"/>
                </a:solidFill>
                <a:latin typeface="Montserrat"/>
                <a:ea typeface="Montserrat"/>
                <a:cs typeface="Montserrat"/>
                <a:sym typeface="Montserrat"/>
              </a:rPr>
              <a:t>Historical Trends: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352969" y="3844595"/>
            <a:ext cx="49359" cy="2166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32"/>
              </a:lnSpc>
            </a:pPr>
            <a:r>
              <a:rPr lang="en-US" sz="1356" spc="20">
                <a:solidFill>
                  <a:srgbClr val="F8FAFC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825998" y="4837824"/>
            <a:ext cx="1634138" cy="4334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98"/>
              </a:lnSpc>
            </a:pPr>
            <a:r>
              <a:rPr lang="en-US" sz="1356" spc="31">
                <a:solidFill>
                  <a:srgbClr val="F8FAFC"/>
                </a:solidFill>
                <a:latin typeface="Montserrat"/>
                <a:ea typeface="Montserrat"/>
                <a:cs typeface="Montserrat"/>
                <a:sym typeface="Montserrat"/>
              </a:rPr>
              <a:t>Strategic Support:</a:t>
            </a:r>
          </a:p>
          <a:p>
            <a:pPr algn="l">
              <a:lnSpc>
                <a:spcPts val="1898"/>
              </a:lnSpc>
            </a:pPr>
            <a:r>
              <a:rPr lang="en-US" sz="1356" spc="23">
                <a:solidFill>
                  <a:srgbClr val="F8FAFC"/>
                </a:solidFill>
                <a:latin typeface="Open Sans"/>
                <a:ea typeface="Open Sans"/>
                <a:cs typeface="Open Sans"/>
                <a:sym typeface="Open Sans"/>
              </a:rPr>
              <a:t>procurement.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825998" y="4232805"/>
            <a:ext cx="1656969" cy="4334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98"/>
              </a:lnSpc>
            </a:pPr>
            <a:r>
              <a:rPr lang="en-US" sz="1356" spc="31">
                <a:solidFill>
                  <a:srgbClr val="F8FAFC"/>
                </a:solidFill>
                <a:latin typeface="Montserrat"/>
                <a:ea typeface="Montserrat"/>
                <a:cs typeface="Montserrat"/>
                <a:sym typeface="Montserrat"/>
              </a:rPr>
              <a:t>Granular Analysis:</a:t>
            </a:r>
          </a:p>
          <a:p>
            <a:pPr algn="l">
              <a:lnSpc>
                <a:spcPts val="1898"/>
              </a:lnSpc>
            </a:pPr>
            <a:r>
              <a:rPr lang="en-US" sz="1356" spc="21">
                <a:solidFill>
                  <a:srgbClr val="F8FAFC"/>
                </a:solidFill>
                <a:latin typeface="Open Sans"/>
                <a:ea typeface="Open Sans"/>
                <a:cs typeface="Open Sans"/>
                <a:sym typeface="Open Sans"/>
              </a:rPr>
              <a:t>metrics.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825998" y="3041828"/>
            <a:ext cx="1973151" cy="207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32"/>
              </a:lnSpc>
            </a:pPr>
            <a:r>
              <a:rPr lang="en-US" sz="1356" spc="31">
                <a:solidFill>
                  <a:srgbClr val="F8FAFC"/>
                </a:solidFill>
                <a:latin typeface="Montserrat"/>
                <a:ea typeface="Montserrat"/>
                <a:cs typeface="Montserrat"/>
                <a:sym typeface="Montserrat"/>
              </a:rPr>
              <a:t>Inventory Summaries: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179033" y="3239576"/>
            <a:ext cx="49359" cy="2166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32"/>
              </a:lnSpc>
            </a:pPr>
            <a:r>
              <a:rPr lang="en-US" sz="1356" spc="20">
                <a:solidFill>
                  <a:srgbClr val="F8FAFC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825998" y="3220526"/>
            <a:ext cx="1404909" cy="2356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98"/>
              </a:lnSpc>
            </a:pPr>
            <a:r>
              <a:rPr lang="en-US" sz="1356" spc="20">
                <a:solidFill>
                  <a:srgbClr val="F8FAFC"/>
                </a:solidFill>
                <a:latin typeface="Open Sans"/>
                <a:ea typeface="Open Sans"/>
                <a:cs typeface="Open Sans"/>
                <a:sym typeface="Open Sans"/>
              </a:rPr>
              <a:t>total</a:t>
            </a:r>
            <a:r>
              <a:rPr lang="en-US" sz="1356" spc="2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356" spc="20">
                <a:solidFill>
                  <a:srgbClr val="F8FAFC"/>
                </a:solidFill>
                <a:latin typeface="Open Sans"/>
                <a:ea typeface="Open Sans"/>
                <a:cs typeface="Open Sans"/>
                <a:sym typeface="Open Sans"/>
              </a:rPr>
              <a:t>asset</a:t>
            </a:r>
            <a:r>
              <a:rPr lang="en-US" sz="1356" spc="2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356" spc="20">
                <a:solidFill>
                  <a:srgbClr val="F8FAFC"/>
                </a:solidFill>
                <a:latin typeface="Open Sans"/>
                <a:ea typeface="Open Sans"/>
                <a:cs typeface="Open Sans"/>
                <a:sym typeface="Open Sans"/>
              </a:rPr>
              <a:t>value.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825998" y="3825545"/>
            <a:ext cx="1480433" cy="2356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98"/>
              </a:lnSpc>
            </a:pPr>
            <a:r>
              <a:rPr lang="en-US" sz="1356" spc="23">
                <a:solidFill>
                  <a:srgbClr val="F8FAFC"/>
                </a:solidFill>
                <a:latin typeface="Open Sans"/>
                <a:ea typeface="Open Sans"/>
                <a:cs typeface="Open Sans"/>
                <a:sym typeface="Open Sans"/>
              </a:rPr>
              <a:t>weeks</a:t>
            </a:r>
            <a:r>
              <a:rPr lang="en-US" sz="1356" spc="23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356" spc="23">
                <a:solidFill>
                  <a:srgbClr val="F8FAFC"/>
                </a:solidFill>
                <a:latin typeface="Open Sans"/>
                <a:ea typeface="Open Sans"/>
                <a:cs typeface="Open Sans"/>
                <a:sym typeface="Open Sans"/>
              </a:rPr>
              <a:t>or</a:t>
            </a:r>
            <a:r>
              <a:rPr lang="en-US" sz="1356" spc="23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356" spc="23">
                <a:solidFill>
                  <a:srgbClr val="F8FAFC"/>
                </a:solidFill>
                <a:latin typeface="Open Sans"/>
                <a:ea typeface="Open Sans"/>
                <a:cs typeface="Open Sans"/>
                <a:sym typeface="Open Sans"/>
              </a:rPr>
              <a:t>months.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2479596" y="4828299"/>
            <a:ext cx="2020233" cy="2356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98"/>
              </a:lnSpc>
            </a:pPr>
            <a:r>
              <a:rPr lang="en-US" sz="1356" spc="24">
                <a:solidFill>
                  <a:srgbClr val="F8FAFC"/>
                </a:solidFill>
                <a:latin typeface="Open Sans"/>
                <a:ea typeface="Open Sans"/>
                <a:cs typeface="Open Sans"/>
                <a:sym typeface="Open Sans"/>
              </a:rPr>
              <a:t>Data-driven insights for 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2814857" y="3013253"/>
            <a:ext cx="1860385" cy="2356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98"/>
              </a:lnSpc>
            </a:pPr>
            <a:r>
              <a:rPr lang="en-US" sz="1356" spc="24">
                <a:solidFill>
                  <a:srgbClr val="F8FAFC"/>
                </a:solidFill>
                <a:latin typeface="Open Sans"/>
                <a:ea typeface="Open Sans"/>
                <a:cs typeface="Open Sans"/>
                <a:sym typeface="Open Sans"/>
              </a:rPr>
              <a:t>Periodic snapshots of 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2507009" y="4223280"/>
            <a:ext cx="2292496" cy="2356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98"/>
              </a:lnSpc>
            </a:pPr>
            <a:r>
              <a:rPr lang="en-US" sz="1356" spc="23">
                <a:solidFill>
                  <a:srgbClr val="F8FAFC"/>
                </a:solidFill>
                <a:latin typeface="Open Sans"/>
                <a:ea typeface="Open Sans"/>
                <a:cs typeface="Open Sans"/>
                <a:sym typeface="Open Sans"/>
              </a:rPr>
              <a:t>Product-wise performance 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2443020" y="3618262"/>
            <a:ext cx="2382088" cy="2356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98"/>
              </a:lnSpc>
            </a:pPr>
            <a:r>
              <a:rPr lang="en-US" sz="1356" spc="23">
                <a:solidFill>
                  <a:srgbClr val="F8FAFC"/>
                </a:solidFill>
                <a:latin typeface="Open Sans"/>
                <a:ea typeface="Open Sans"/>
                <a:cs typeface="Open Sans"/>
                <a:sym typeface="Open Sans"/>
              </a:rPr>
              <a:t>Track stock movement over 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7261803" y="3958390"/>
            <a:ext cx="294551" cy="1711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94"/>
              </a:lnSpc>
            </a:pPr>
            <a:r>
              <a:rPr lang="en-US" sz="995" spc="2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75%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7109365" y="4129802"/>
            <a:ext cx="642652" cy="1521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88"/>
              </a:lnSpc>
            </a:pPr>
            <a:r>
              <a:rPr lang="en-US" sz="995" spc="14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Efficiency 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7270947" y="4280697"/>
            <a:ext cx="276101" cy="1521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88"/>
              </a:lnSpc>
            </a:pPr>
            <a:r>
              <a:rPr lang="en-US" sz="995" spc="14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Gain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629279" y="1508960"/>
            <a:ext cx="3715341" cy="489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13"/>
              </a:lnSpc>
            </a:pPr>
            <a:r>
              <a:rPr lang="en-US" sz="2723" spc="35">
                <a:solidFill>
                  <a:srgbClr val="38BDF8"/>
                </a:solidFill>
                <a:latin typeface="IBM Plex Sans"/>
                <a:ea typeface="IBM Plex Sans"/>
                <a:cs typeface="IBM Plex Sans"/>
                <a:sym typeface="IBM Plex Sans"/>
              </a:rPr>
              <a:t>REPORT &amp; ANALYTICS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1057656"/>
            <a:ext cx="10058400" cy="5658612"/>
            <a:chOff x="0" y="0"/>
            <a:chExt cx="10058400" cy="565861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058400" cy="5658612"/>
            </a:xfrm>
            <a:custGeom>
              <a:avLst/>
              <a:gdLst/>
              <a:ahLst/>
              <a:cxnLst/>
              <a:rect r="r" b="b" t="t" l="l"/>
              <a:pathLst>
                <a:path h="5658612" w="10058400">
                  <a:moveTo>
                    <a:pt x="0" y="0"/>
                  </a:moveTo>
                  <a:lnTo>
                    <a:pt x="10058400" y="0"/>
                  </a:lnTo>
                  <a:lnTo>
                    <a:pt x="10058400" y="5658612"/>
                  </a:lnTo>
                  <a:lnTo>
                    <a:pt x="0" y="5658612"/>
                  </a:lnTo>
                  <a:close/>
                </a:path>
              </a:pathLst>
            </a:custGeom>
            <a:solidFill>
              <a:srgbClr val="020617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1057656"/>
            <a:ext cx="10058400" cy="5658612"/>
            <a:chOff x="0" y="0"/>
            <a:chExt cx="13411200" cy="754481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3411200" cy="7544816"/>
            </a:xfrm>
            <a:custGeom>
              <a:avLst/>
              <a:gdLst/>
              <a:ahLst/>
              <a:cxnLst/>
              <a:rect r="r" b="b" t="t" l="l"/>
              <a:pathLst>
                <a:path h="7544816" w="13411200">
                  <a:moveTo>
                    <a:pt x="0" y="0"/>
                  </a:moveTo>
                  <a:lnTo>
                    <a:pt x="13411200" y="0"/>
                  </a:lnTo>
                  <a:lnTo>
                    <a:pt x="13411200" y="7544816"/>
                  </a:lnTo>
                  <a:lnTo>
                    <a:pt x="0" y="75448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472440" y="1530096"/>
            <a:ext cx="30480" cy="414528"/>
            <a:chOff x="0" y="0"/>
            <a:chExt cx="30480" cy="41452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0480" cy="414528"/>
            </a:xfrm>
            <a:custGeom>
              <a:avLst/>
              <a:gdLst/>
              <a:ahLst/>
              <a:cxnLst/>
              <a:rect r="r" b="b" t="t" l="l"/>
              <a:pathLst>
                <a:path h="414528" w="30480">
                  <a:moveTo>
                    <a:pt x="0" y="0"/>
                  </a:moveTo>
                  <a:lnTo>
                    <a:pt x="30480" y="0"/>
                  </a:lnTo>
                  <a:lnTo>
                    <a:pt x="30480" y="414528"/>
                  </a:lnTo>
                  <a:lnTo>
                    <a:pt x="0" y="414528"/>
                  </a:lnTo>
                  <a:close/>
                </a:path>
              </a:pathLst>
            </a:custGeom>
            <a:solidFill>
              <a:srgbClr val="38BDF8"/>
            </a:solidFill>
          </p:spPr>
        </p:sp>
      </p:grpSp>
      <p:sp>
        <p:nvSpPr>
          <p:cNvPr name="TextBox 8" id="8"/>
          <p:cNvSpPr txBox="true"/>
          <p:nvPr/>
        </p:nvSpPr>
        <p:spPr>
          <a:xfrm rot="0">
            <a:off x="484632" y="4921158"/>
            <a:ext cx="9271740" cy="2078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30"/>
              </a:lnSpc>
            </a:pPr>
            <a:r>
              <a:rPr lang="en-US" sz="1236" spc="18">
                <a:solidFill>
                  <a:srgbClr val="94A3B8"/>
                </a:solidFill>
                <a:latin typeface="Open Sans"/>
                <a:ea typeface="Open Sans"/>
                <a:cs typeface="Open Sans"/>
                <a:sym typeface="Open Sans"/>
              </a:rPr>
              <a:t>INVENTRA allows management to identify fast-selling accessories and plan laptop restocking with mathematical precision.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29279" y="1508960"/>
            <a:ext cx="3888238" cy="489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13"/>
              </a:lnSpc>
            </a:pPr>
            <a:r>
              <a:rPr lang="en-US" sz="2723" spc="35">
                <a:solidFill>
                  <a:srgbClr val="38BDF8"/>
                </a:solidFill>
                <a:latin typeface="IBM Plex Sans"/>
                <a:ea typeface="IBM Plex Sans"/>
                <a:cs typeface="IBM Plex Sans"/>
                <a:sym typeface="IBM Plex Sans"/>
              </a:rPr>
              <a:t>ACTIONABLE INSIGHTS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1057656"/>
            <a:ext cx="10058400" cy="5658612"/>
            <a:chOff x="0" y="0"/>
            <a:chExt cx="10058400" cy="565861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058400" cy="5658612"/>
            </a:xfrm>
            <a:custGeom>
              <a:avLst/>
              <a:gdLst/>
              <a:ahLst/>
              <a:cxnLst/>
              <a:rect r="r" b="b" t="t" l="l"/>
              <a:pathLst>
                <a:path h="5658612" w="10058400">
                  <a:moveTo>
                    <a:pt x="0" y="0"/>
                  </a:moveTo>
                  <a:lnTo>
                    <a:pt x="10058400" y="0"/>
                  </a:lnTo>
                  <a:lnTo>
                    <a:pt x="10058400" y="5658612"/>
                  </a:lnTo>
                  <a:lnTo>
                    <a:pt x="0" y="5658612"/>
                  </a:lnTo>
                  <a:close/>
                </a:path>
              </a:pathLst>
            </a:custGeom>
            <a:solidFill>
              <a:srgbClr val="020617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1057656"/>
            <a:ext cx="10058400" cy="5658612"/>
            <a:chOff x="0" y="0"/>
            <a:chExt cx="13411200" cy="754481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3411200" cy="7544816"/>
            </a:xfrm>
            <a:custGeom>
              <a:avLst/>
              <a:gdLst/>
              <a:ahLst/>
              <a:cxnLst/>
              <a:rect r="r" b="b" t="t" l="l"/>
              <a:pathLst>
                <a:path h="7544816" w="13411200">
                  <a:moveTo>
                    <a:pt x="0" y="0"/>
                  </a:moveTo>
                  <a:lnTo>
                    <a:pt x="13411200" y="0"/>
                  </a:lnTo>
                  <a:lnTo>
                    <a:pt x="13411200" y="7544816"/>
                  </a:lnTo>
                  <a:lnTo>
                    <a:pt x="0" y="75448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748284" y="2566416"/>
            <a:ext cx="324612" cy="324612"/>
            <a:chOff x="0" y="0"/>
            <a:chExt cx="432816" cy="43281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32816" cy="432816"/>
            </a:xfrm>
            <a:custGeom>
              <a:avLst/>
              <a:gdLst/>
              <a:ahLst/>
              <a:cxnLst/>
              <a:rect r="r" b="b" t="t" l="l"/>
              <a:pathLst>
                <a:path h="432816" w="432816">
                  <a:moveTo>
                    <a:pt x="0" y="0"/>
                  </a:moveTo>
                  <a:lnTo>
                    <a:pt x="432816" y="0"/>
                  </a:lnTo>
                  <a:lnTo>
                    <a:pt x="432816" y="432816"/>
                  </a:lnTo>
                  <a:lnTo>
                    <a:pt x="0" y="4328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3866388" y="2566416"/>
            <a:ext cx="365760" cy="324612"/>
            <a:chOff x="0" y="0"/>
            <a:chExt cx="487680" cy="43281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87680" cy="432816"/>
            </a:xfrm>
            <a:custGeom>
              <a:avLst/>
              <a:gdLst/>
              <a:ahLst/>
              <a:cxnLst/>
              <a:rect r="r" b="b" t="t" l="l"/>
              <a:pathLst>
                <a:path h="432816" w="487680">
                  <a:moveTo>
                    <a:pt x="0" y="0"/>
                  </a:moveTo>
                  <a:lnTo>
                    <a:pt x="487680" y="0"/>
                  </a:lnTo>
                  <a:lnTo>
                    <a:pt x="487680" y="432816"/>
                  </a:lnTo>
                  <a:lnTo>
                    <a:pt x="0" y="4328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6982968" y="2566416"/>
            <a:ext cx="403860" cy="324612"/>
            <a:chOff x="0" y="0"/>
            <a:chExt cx="538480" cy="432816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38480" cy="432816"/>
            </a:xfrm>
            <a:custGeom>
              <a:avLst/>
              <a:gdLst/>
              <a:ahLst/>
              <a:cxnLst/>
              <a:rect r="r" b="b" t="t" l="l"/>
              <a:pathLst>
                <a:path h="432816" w="538480">
                  <a:moveTo>
                    <a:pt x="0" y="0"/>
                  </a:moveTo>
                  <a:lnTo>
                    <a:pt x="538480" y="0"/>
                  </a:lnTo>
                  <a:lnTo>
                    <a:pt x="538480" y="432816"/>
                  </a:lnTo>
                  <a:lnTo>
                    <a:pt x="0" y="4328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748284" y="4869180"/>
            <a:ext cx="403860" cy="324612"/>
            <a:chOff x="0" y="0"/>
            <a:chExt cx="538480" cy="432816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538480" cy="432816"/>
            </a:xfrm>
            <a:custGeom>
              <a:avLst/>
              <a:gdLst/>
              <a:ahLst/>
              <a:cxnLst/>
              <a:rect r="r" b="b" t="t" l="l"/>
              <a:pathLst>
                <a:path h="432816" w="538480">
                  <a:moveTo>
                    <a:pt x="0" y="0"/>
                  </a:moveTo>
                  <a:lnTo>
                    <a:pt x="538480" y="0"/>
                  </a:lnTo>
                  <a:lnTo>
                    <a:pt x="538480" y="432816"/>
                  </a:lnTo>
                  <a:lnTo>
                    <a:pt x="0" y="4328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3866388" y="4852416"/>
            <a:ext cx="365760" cy="324612"/>
            <a:chOff x="0" y="0"/>
            <a:chExt cx="487680" cy="432816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487680" cy="432816"/>
            </a:xfrm>
            <a:custGeom>
              <a:avLst/>
              <a:gdLst/>
              <a:ahLst/>
              <a:cxnLst/>
              <a:rect r="r" b="b" t="t" l="l"/>
              <a:pathLst>
                <a:path h="432816" w="487680">
                  <a:moveTo>
                    <a:pt x="0" y="0"/>
                  </a:moveTo>
                  <a:lnTo>
                    <a:pt x="487680" y="0"/>
                  </a:lnTo>
                  <a:lnTo>
                    <a:pt x="487680" y="432816"/>
                  </a:lnTo>
                  <a:lnTo>
                    <a:pt x="0" y="4328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472440" y="1530096"/>
            <a:ext cx="30480" cy="414528"/>
            <a:chOff x="0" y="0"/>
            <a:chExt cx="30480" cy="414528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30480" cy="414528"/>
            </a:xfrm>
            <a:custGeom>
              <a:avLst/>
              <a:gdLst/>
              <a:ahLst/>
              <a:cxnLst/>
              <a:rect r="r" b="b" t="t" l="l"/>
              <a:pathLst>
                <a:path h="414528" w="30480">
                  <a:moveTo>
                    <a:pt x="0" y="0"/>
                  </a:moveTo>
                  <a:lnTo>
                    <a:pt x="30480" y="0"/>
                  </a:lnTo>
                  <a:lnTo>
                    <a:pt x="30480" y="414528"/>
                  </a:lnTo>
                  <a:lnTo>
                    <a:pt x="0" y="414528"/>
                  </a:lnTo>
                  <a:close/>
                </a:path>
              </a:pathLst>
            </a:custGeom>
            <a:solidFill>
              <a:srgbClr val="38BDF8"/>
            </a:solidFill>
          </p:spPr>
        </p:sp>
      </p:grpSp>
      <p:sp>
        <p:nvSpPr>
          <p:cNvPr name="TextBox 18" id="18"/>
          <p:cNvSpPr txBox="true"/>
          <p:nvPr/>
        </p:nvSpPr>
        <p:spPr>
          <a:xfrm rot="0">
            <a:off x="755799" y="3077956"/>
            <a:ext cx="2217791" cy="960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1"/>
              </a:lnSpc>
            </a:pPr>
            <a:r>
              <a:rPr lang="en-US" sz="1607" spc="24">
                <a:solidFill>
                  <a:srgbClr val="38BDF8"/>
                </a:solidFill>
                <a:latin typeface="Montserrat"/>
                <a:ea typeface="Montserrat"/>
                <a:cs typeface="Montserrat"/>
                <a:sym typeface="Montserrat"/>
              </a:rPr>
              <a:t>Accuracy</a:t>
            </a:r>
          </a:p>
          <a:p>
            <a:pPr algn="l">
              <a:lnSpc>
                <a:spcPts val="2375"/>
              </a:lnSpc>
            </a:pPr>
            <a:r>
              <a:rPr lang="en-US" sz="1236" spc="1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Elimination of human error in stock counting.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755799" y="5394379"/>
            <a:ext cx="2083298" cy="9938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1"/>
              </a:lnSpc>
            </a:pPr>
            <a:r>
              <a:rPr lang="en-US" sz="1607" spc="24">
                <a:solidFill>
                  <a:srgbClr val="38BDF8"/>
                </a:solidFill>
                <a:latin typeface="Montserrat"/>
                <a:ea typeface="Montserrat"/>
                <a:cs typeface="Montserrat"/>
                <a:sym typeface="Montserrat"/>
              </a:rPr>
              <a:t>Audit Trail</a:t>
            </a:r>
          </a:p>
          <a:p>
            <a:pPr algn="l">
              <a:lnSpc>
                <a:spcPts val="2375"/>
              </a:lnSpc>
            </a:pPr>
            <a:r>
              <a:rPr lang="en-US" sz="1236" spc="1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100% traceability for every transaction.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3872494" y="3077956"/>
            <a:ext cx="2235317" cy="960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1"/>
              </a:lnSpc>
            </a:pPr>
            <a:r>
              <a:rPr lang="en-US" sz="1607" spc="24">
                <a:solidFill>
                  <a:srgbClr val="38BDF8"/>
                </a:solidFill>
                <a:latin typeface="Montserrat"/>
                <a:ea typeface="Montserrat"/>
                <a:cs typeface="Montserrat"/>
                <a:sym typeface="Montserrat"/>
              </a:rPr>
              <a:t>Security</a:t>
            </a:r>
          </a:p>
          <a:p>
            <a:pPr algn="l">
              <a:lnSpc>
                <a:spcPts val="2375"/>
              </a:lnSpc>
            </a:pPr>
            <a:r>
              <a:rPr lang="en-US" sz="1236" spc="1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Multi-layered RBAC and data encryption.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3872494" y="5394379"/>
            <a:ext cx="3999262" cy="7042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1"/>
              </a:lnSpc>
            </a:pPr>
            <a:r>
              <a:rPr lang="en-US" sz="1607" spc="24">
                <a:solidFill>
                  <a:srgbClr val="38BDF8"/>
                </a:solidFill>
                <a:latin typeface="Montserrat"/>
                <a:ea typeface="Montserrat"/>
                <a:cs typeface="Montserrat"/>
                <a:sym typeface="Montserrat"/>
              </a:rPr>
              <a:t>Loss Prevention</a:t>
            </a:r>
          </a:p>
          <a:p>
            <a:pPr algn="l">
              <a:lnSpc>
                <a:spcPts val="1730"/>
              </a:lnSpc>
            </a:pPr>
            <a:r>
              <a:rPr lang="en-US" sz="1236" spc="1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Significant reduction in manual errors and shrinkage.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6990521" y="3077956"/>
            <a:ext cx="2301088" cy="960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1"/>
              </a:lnSpc>
            </a:pPr>
            <a:r>
              <a:rPr lang="en-US" sz="1607" spc="24">
                <a:solidFill>
                  <a:srgbClr val="38BDF8"/>
                </a:solidFill>
                <a:latin typeface="Montserrat"/>
                <a:ea typeface="Montserrat"/>
                <a:cs typeface="Montserrat"/>
                <a:sym typeface="Montserrat"/>
              </a:rPr>
              <a:t>Automation</a:t>
            </a:r>
          </a:p>
          <a:p>
            <a:pPr algn="l">
              <a:lnSpc>
                <a:spcPts val="2375"/>
              </a:lnSpc>
            </a:pPr>
            <a:r>
              <a:rPr lang="en-US" sz="1236" spc="18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Intelligent alerts and real-time syncing.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629279" y="1508960"/>
            <a:ext cx="4736182" cy="489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13"/>
              </a:lnSpc>
            </a:pPr>
            <a:r>
              <a:rPr lang="en-US" sz="2723" spc="35">
                <a:solidFill>
                  <a:srgbClr val="38BDF8"/>
                </a:solidFill>
                <a:latin typeface="IBM Plex Sans"/>
                <a:ea typeface="IBM Plex Sans"/>
                <a:cs typeface="IBM Plex Sans"/>
                <a:sym typeface="IBM Plex Sans"/>
              </a:rPr>
              <a:t>THE INVENTRA ADVANTAGE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1057656"/>
            <a:ext cx="10058400" cy="5658612"/>
            <a:chOff x="0" y="0"/>
            <a:chExt cx="10058400" cy="565861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058400" cy="5658612"/>
            </a:xfrm>
            <a:custGeom>
              <a:avLst/>
              <a:gdLst/>
              <a:ahLst/>
              <a:cxnLst/>
              <a:rect r="r" b="b" t="t" l="l"/>
              <a:pathLst>
                <a:path h="5658612" w="10058400">
                  <a:moveTo>
                    <a:pt x="0" y="0"/>
                  </a:moveTo>
                  <a:lnTo>
                    <a:pt x="10058400" y="0"/>
                  </a:lnTo>
                  <a:lnTo>
                    <a:pt x="10058400" y="5658612"/>
                  </a:lnTo>
                  <a:lnTo>
                    <a:pt x="0" y="5658612"/>
                  </a:lnTo>
                  <a:close/>
                </a:path>
              </a:pathLst>
            </a:custGeom>
            <a:solidFill>
              <a:srgbClr val="020617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1057656"/>
            <a:ext cx="10058400" cy="5658612"/>
            <a:chOff x="0" y="0"/>
            <a:chExt cx="13411200" cy="754481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3411200" cy="7544816"/>
            </a:xfrm>
            <a:custGeom>
              <a:avLst/>
              <a:gdLst/>
              <a:ahLst/>
              <a:cxnLst/>
              <a:rect r="r" b="b" t="t" l="l"/>
              <a:pathLst>
                <a:path h="7544816" w="13411200">
                  <a:moveTo>
                    <a:pt x="0" y="0"/>
                  </a:moveTo>
                  <a:lnTo>
                    <a:pt x="13411200" y="0"/>
                  </a:lnTo>
                  <a:lnTo>
                    <a:pt x="13411200" y="7544816"/>
                  </a:lnTo>
                  <a:lnTo>
                    <a:pt x="0" y="75448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748284" y="2276856"/>
            <a:ext cx="324612" cy="323088"/>
            <a:chOff x="0" y="0"/>
            <a:chExt cx="432816" cy="43078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32816" cy="430784"/>
            </a:xfrm>
            <a:custGeom>
              <a:avLst/>
              <a:gdLst/>
              <a:ahLst/>
              <a:cxnLst/>
              <a:rect r="r" b="b" t="t" l="l"/>
              <a:pathLst>
                <a:path h="430784" w="432816">
                  <a:moveTo>
                    <a:pt x="0" y="0"/>
                  </a:moveTo>
                  <a:lnTo>
                    <a:pt x="432816" y="0"/>
                  </a:lnTo>
                  <a:lnTo>
                    <a:pt x="432816" y="430784"/>
                  </a:lnTo>
                  <a:lnTo>
                    <a:pt x="0" y="4307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457200" y="1394460"/>
            <a:ext cx="30480" cy="414528"/>
            <a:chOff x="0" y="0"/>
            <a:chExt cx="30480" cy="41452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0480" cy="414528"/>
            </a:xfrm>
            <a:custGeom>
              <a:avLst/>
              <a:gdLst/>
              <a:ahLst/>
              <a:cxnLst/>
              <a:rect r="r" b="b" t="t" l="l"/>
              <a:pathLst>
                <a:path h="414528" w="30480">
                  <a:moveTo>
                    <a:pt x="0" y="0"/>
                  </a:moveTo>
                  <a:lnTo>
                    <a:pt x="30480" y="0"/>
                  </a:lnTo>
                  <a:lnTo>
                    <a:pt x="30480" y="414528"/>
                  </a:lnTo>
                  <a:lnTo>
                    <a:pt x="0" y="414528"/>
                  </a:lnTo>
                  <a:close/>
                </a:path>
              </a:pathLst>
            </a:custGeom>
            <a:solidFill>
              <a:srgbClr val="38BDF8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5408676" y="2276856"/>
            <a:ext cx="281940" cy="323088"/>
            <a:chOff x="0" y="0"/>
            <a:chExt cx="375920" cy="430784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375920" cy="430784"/>
            </a:xfrm>
            <a:custGeom>
              <a:avLst/>
              <a:gdLst/>
              <a:ahLst/>
              <a:cxnLst/>
              <a:rect r="r" b="b" t="t" l="l"/>
              <a:pathLst>
                <a:path h="430784" w="375920">
                  <a:moveTo>
                    <a:pt x="0" y="0"/>
                  </a:moveTo>
                  <a:lnTo>
                    <a:pt x="375920" y="0"/>
                  </a:lnTo>
                  <a:lnTo>
                    <a:pt x="375920" y="430784"/>
                  </a:lnTo>
                  <a:lnTo>
                    <a:pt x="0" y="4307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5408676" y="4669536"/>
            <a:ext cx="323088" cy="324612"/>
            <a:chOff x="0" y="0"/>
            <a:chExt cx="430784" cy="432816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430784" cy="432816"/>
            </a:xfrm>
            <a:custGeom>
              <a:avLst/>
              <a:gdLst/>
              <a:ahLst/>
              <a:cxnLst/>
              <a:rect r="r" b="b" t="t" l="l"/>
              <a:pathLst>
                <a:path h="432816" w="430784">
                  <a:moveTo>
                    <a:pt x="0" y="0"/>
                  </a:moveTo>
                  <a:lnTo>
                    <a:pt x="430784" y="0"/>
                  </a:lnTo>
                  <a:lnTo>
                    <a:pt x="430784" y="432816"/>
                  </a:lnTo>
                  <a:lnTo>
                    <a:pt x="0" y="4328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719328" y="4678680"/>
            <a:ext cx="353568" cy="361188"/>
            <a:chOff x="0" y="0"/>
            <a:chExt cx="471424" cy="481584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471424" cy="481584"/>
            </a:xfrm>
            <a:custGeom>
              <a:avLst/>
              <a:gdLst/>
              <a:ahLst/>
              <a:cxnLst/>
              <a:rect r="r" b="b" t="t" l="l"/>
              <a:pathLst>
                <a:path h="481584" w="471424">
                  <a:moveTo>
                    <a:pt x="0" y="0"/>
                  </a:moveTo>
                  <a:lnTo>
                    <a:pt x="471424" y="0"/>
                  </a:lnTo>
                  <a:lnTo>
                    <a:pt x="471424" y="481584"/>
                  </a:lnTo>
                  <a:lnTo>
                    <a:pt x="0" y="4815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723929" y="5203850"/>
            <a:ext cx="3741487" cy="8933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1"/>
              </a:lnSpc>
            </a:pPr>
            <a:r>
              <a:rPr lang="en-US" sz="1607" spc="24">
                <a:solidFill>
                  <a:srgbClr val="38BDF8"/>
                </a:solidFill>
                <a:latin typeface="Montserrat"/>
                <a:ea typeface="Montserrat"/>
                <a:cs typeface="Montserrat"/>
                <a:sym typeface="Montserrat"/>
              </a:rPr>
              <a:t>Financial Integrity</a:t>
            </a:r>
          </a:p>
          <a:p>
            <a:pPr algn="l">
              <a:lnSpc>
                <a:spcPts val="2376"/>
              </a:lnSpc>
            </a:pPr>
            <a:r>
              <a:rPr lang="en-US" sz="1236" spc="1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Incorrect stock level detection directly causes financial discrepancies and budget misalignment.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55799" y="2812685"/>
            <a:ext cx="3852053" cy="9695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1"/>
              </a:lnSpc>
            </a:pPr>
            <a:r>
              <a:rPr lang="en-US" sz="1607" spc="25">
                <a:solidFill>
                  <a:srgbClr val="38BDF8"/>
                </a:solidFill>
                <a:latin typeface="Montserrat"/>
                <a:ea typeface="Montserrat"/>
                <a:cs typeface="Montserrat"/>
                <a:sym typeface="Montserrat"/>
              </a:rPr>
              <a:t>High-Value Items</a:t>
            </a:r>
          </a:p>
          <a:p>
            <a:pPr algn="l">
              <a:lnSpc>
                <a:spcPts val="2375"/>
              </a:lnSpc>
            </a:pPr>
            <a:r>
              <a:rPr lang="en-US" sz="1236" spc="1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Electronic gadgets are expensive assets that require precise tracking to prevent capital leakage.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5411724" y="2812685"/>
            <a:ext cx="3855529" cy="9695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1"/>
              </a:lnSpc>
            </a:pPr>
            <a:r>
              <a:rPr lang="en-US" sz="1607" spc="24">
                <a:solidFill>
                  <a:srgbClr val="38BDF8"/>
                </a:solidFill>
                <a:latin typeface="Montserrat"/>
                <a:ea typeface="Montserrat"/>
                <a:cs typeface="Montserrat"/>
                <a:sym typeface="Montserrat"/>
              </a:rPr>
              <a:t>Fast-Moving Goods</a:t>
            </a:r>
          </a:p>
          <a:p>
            <a:pPr algn="l">
              <a:lnSpc>
                <a:spcPts val="2375"/>
              </a:lnSpc>
            </a:pPr>
            <a:r>
              <a:rPr lang="en-US" sz="1236" spc="1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Accessories like chargers and SSDs move rapidly; depletion leads to immediate revenue loss.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5411724" y="5155130"/>
            <a:ext cx="2168823" cy="321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33"/>
              </a:lnSpc>
            </a:pPr>
            <a:r>
              <a:rPr lang="en-US" sz="1607" spc="24">
                <a:solidFill>
                  <a:srgbClr val="38BDF8"/>
                </a:solidFill>
                <a:latin typeface="Montserrat"/>
                <a:ea typeface="Montserrat"/>
                <a:cs typeface="Montserrat"/>
                <a:sym typeface="Montserrat"/>
              </a:rPr>
              <a:t>Peak Hour Efficiency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5954849" y="5483895"/>
            <a:ext cx="44996" cy="2744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65"/>
              </a:lnSpc>
            </a:pPr>
            <a:r>
              <a:rPr lang="en-US" sz="1236" spc="18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5411724" y="5493420"/>
            <a:ext cx="3717950" cy="2649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75"/>
              </a:lnSpc>
            </a:pPr>
            <a:r>
              <a:rPr lang="en-US" sz="1236" spc="18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Manualtrackingmethods consistently fail during 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5411724" y="5795172"/>
            <a:ext cx="2814923" cy="5667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75"/>
              </a:lnSpc>
            </a:pPr>
            <a:r>
              <a:rPr lang="en-US" sz="1236" spc="1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high-traffic hours, causing customer dissatisfaction.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579120" y="1272673"/>
            <a:ext cx="5249599" cy="489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13"/>
              </a:lnSpc>
            </a:pPr>
            <a:r>
              <a:rPr lang="en-US" sz="2723" spc="35">
                <a:solidFill>
                  <a:srgbClr val="38BDF8"/>
                </a:solidFill>
                <a:latin typeface="IBM Plex Sans"/>
                <a:ea typeface="IBM Plex Sans"/>
                <a:cs typeface="IBM Plex Sans"/>
                <a:sym typeface="IBM Plex Sans"/>
              </a:rPr>
              <a:t>CRITICALITY OF MANAGEMENT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1057656"/>
            <a:ext cx="10058400" cy="5658612"/>
            <a:chOff x="0" y="0"/>
            <a:chExt cx="10058400" cy="565861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058400" cy="5658612"/>
            </a:xfrm>
            <a:custGeom>
              <a:avLst/>
              <a:gdLst/>
              <a:ahLst/>
              <a:cxnLst/>
              <a:rect r="r" b="b" t="t" l="l"/>
              <a:pathLst>
                <a:path h="5658612" w="10058400">
                  <a:moveTo>
                    <a:pt x="0" y="0"/>
                  </a:moveTo>
                  <a:lnTo>
                    <a:pt x="10058400" y="0"/>
                  </a:lnTo>
                  <a:lnTo>
                    <a:pt x="10058400" y="5658612"/>
                  </a:lnTo>
                  <a:lnTo>
                    <a:pt x="0" y="5658612"/>
                  </a:lnTo>
                  <a:close/>
                </a:path>
              </a:pathLst>
            </a:custGeom>
            <a:solidFill>
              <a:srgbClr val="020617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1057656"/>
            <a:ext cx="10058400" cy="5658612"/>
            <a:chOff x="0" y="0"/>
            <a:chExt cx="13411200" cy="754481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3411200" cy="7544816"/>
            </a:xfrm>
            <a:custGeom>
              <a:avLst/>
              <a:gdLst/>
              <a:ahLst/>
              <a:cxnLst/>
              <a:rect r="r" b="b" t="t" l="l"/>
              <a:pathLst>
                <a:path h="7544816" w="13411200">
                  <a:moveTo>
                    <a:pt x="0" y="0"/>
                  </a:moveTo>
                  <a:lnTo>
                    <a:pt x="13411200" y="0"/>
                  </a:lnTo>
                  <a:lnTo>
                    <a:pt x="13411200" y="7544816"/>
                  </a:lnTo>
                  <a:lnTo>
                    <a:pt x="0" y="75448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466344" y="3069336"/>
            <a:ext cx="199644" cy="213360"/>
            <a:chOff x="0" y="0"/>
            <a:chExt cx="266192" cy="28448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66192" cy="284480"/>
            </a:xfrm>
            <a:custGeom>
              <a:avLst/>
              <a:gdLst/>
              <a:ahLst/>
              <a:cxnLst/>
              <a:rect r="r" b="b" t="t" l="l"/>
              <a:pathLst>
                <a:path h="284480" w="266192">
                  <a:moveTo>
                    <a:pt x="0" y="0"/>
                  </a:moveTo>
                  <a:lnTo>
                    <a:pt x="266192" y="0"/>
                  </a:lnTo>
                  <a:lnTo>
                    <a:pt x="266192" y="284480"/>
                  </a:lnTo>
                  <a:lnTo>
                    <a:pt x="0" y="2844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466344" y="3672840"/>
            <a:ext cx="224028" cy="216408"/>
            <a:chOff x="0" y="0"/>
            <a:chExt cx="298704" cy="28854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98704" cy="288544"/>
            </a:xfrm>
            <a:custGeom>
              <a:avLst/>
              <a:gdLst/>
              <a:ahLst/>
              <a:cxnLst/>
              <a:rect r="r" b="b" t="t" l="l"/>
              <a:pathLst>
                <a:path h="288544" w="298704">
                  <a:moveTo>
                    <a:pt x="0" y="0"/>
                  </a:moveTo>
                  <a:lnTo>
                    <a:pt x="298704" y="0"/>
                  </a:lnTo>
                  <a:lnTo>
                    <a:pt x="298704" y="288544"/>
                  </a:lnTo>
                  <a:lnTo>
                    <a:pt x="0" y="2885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466344" y="4279392"/>
            <a:ext cx="173736" cy="211836"/>
            <a:chOff x="0" y="0"/>
            <a:chExt cx="231648" cy="28244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31648" cy="282448"/>
            </a:xfrm>
            <a:custGeom>
              <a:avLst/>
              <a:gdLst/>
              <a:ahLst/>
              <a:cxnLst/>
              <a:rect r="r" b="b" t="t" l="l"/>
              <a:pathLst>
                <a:path h="282448" w="231648">
                  <a:moveTo>
                    <a:pt x="0" y="0"/>
                  </a:moveTo>
                  <a:lnTo>
                    <a:pt x="231648" y="0"/>
                  </a:lnTo>
                  <a:lnTo>
                    <a:pt x="231648" y="282448"/>
                  </a:lnTo>
                  <a:lnTo>
                    <a:pt x="0" y="2824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466344" y="4882896"/>
            <a:ext cx="245364" cy="214884"/>
            <a:chOff x="0" y="0"/>
            <a:chExt cx="327152" cy="28651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327152" cy="286512"/>
            </a:xfrm>
            <a:custGeom>
              <a:avLst/>
              <a:gdLst/>
              <a:ahLst/>
              <a:cxnLst/>
              <a:rect r="r" b="b" t="t" l="l"/>
              <a:pathLst>
                <a:path h="286512" w="327152">
                  <a:moveTo>
                    <a:pt x="0" y="0"/>
                  </a:moveTo>
                  <a:lnTo>
                    <a:pt x="327152" y="0"/>
                  </a:lnTo>
                  <a:lnTo>
                    <a:pt x="327152" y="286512"/>
                  </a:lnTo>
                  <a:lnTo>
                    <a:pt x="0" y="2865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472440" y="1530096"/>
            <a:ext cx="30480" cy="414528"/>
            <a:chOff x="0" y="0"/>
            <a:chExt cx="30480" cy="414528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30480" cy="414528"/>
            </a:xfrm>
            <a:custGeom>
              <a:avLst/>
              <a:gdLst/>
              <a:ahLst/>
              <a:cxnLst/>
              <a:rect r="r" b="b" t="t" l="l"/>
              <a:pathLst>
                <a:path h="414528" w="30480">
                  <a:moveTo>
                    <a:pt x="0" y="0"/>
                  </a:moveTo>
                  <a:lnTo>
                    <a:pt x="30480" y="0"/>
                  </a:lnTo>
                  <a:lnTo>
                    <a:pt x="30480" y="414528"/>
                  </a:lnTo>
                  <a:lnTo>
                    <a:pt x="0" y="414528"/>
                  </a:lnTo>
                  <a:close/>
                </a:path>
              </a:pathLst>
            </a:custGeom>
            <a:solidFill>
              <a:srgbClr val="38BDF8"/>
            </a:solid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825998" y="3032303"/>
            <a:ext cx="4063117" cy="22389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32"/>
              </a:lnSpc>
            </a:pPr>
            <a:r>
              <a:rPr lang="en-US" sz="1356" spc="21">
                <a:solidFill>
                  <a:srgbClr val="F8FAFC"/>
                </a:solidFill>
                <a:latin typeface="Open Sans"/>
                <a:ea typeface="Open Sans"/>
                <a:cs typeface="Open Sans"/>
                <a:sym typeface="Open Sans"/>
              </a:rPr>
              <a:t>Better control of high-value electronic gadgets and fragile inventory.</a:t>
            </a:r>
          </a:p>
          <a:p>
            <a:pPr algn="l">
              <a:lnSpc>
                <a:spcPts val="3390"/>
              </a:lnSpc>
            </a:pPr>
            <a:r>
              <a:rPr lang="en-US" sz="1356" spc="23">
                <a:solidFill>
                  <a:srgbClr val="F8FAFC"/>
                </a:solidFill>
                <a:latin typeface="Open Sans"/>
                <a:ea typeface="Open Sans"/>
                <a:cs typeface="Open Sans"/>
                <a:sym typeface="Open Sans"/>
              </a:rPr>
              <a:t>Avoid frequent accessory stock-outs during </a:t>
            </a:r>
          </a:p>
          <a:p>
            <a:pPr algn="l">
              <a:lnSpc>
                <a:spcPts val="678"/>
              </a:lnSpc>
            </a:pPr>
            <a:r>
              <a:rPr lang="en-US" sz="1356" spc="23">
                <a:solidFill>
                  <a:srgbClr val="F8FAFC"/>
                </a:solidFill>
                <a:latin typeface="Open Sans"/>
                <a:ea typeface="Open Sans"/>
                <a:cs typeface="Open Sans"/>
                <a:sym typeface="Open Sans"/>
              </a:rPr>
              <a:t>major tech releases.</a:t>
            </a:r>
          </a:p>
          <a:p>
            <a:pPr algn="l">
              <a:lnSpc>
                <a:spcPts val="3390"/>
              </a:lnSpc>
            </a:pPr>
            <a:r>
              <a:rPr lang="en-US" sz="1356" spc="23">
                <a:solidFill>
                  <a:srgbClr val="F8FAFC"/>
                </a:solidFill>
                <a:latin typeface="Open Sans"/>
                <a:ea typeface="Open Sans"/>
                <a:cs typeface="Open Sans"/>
                <a:sym typeface="Open Sans"/>
              </a:rPr>
              <a:t>Faster decision-making for inventory </a:t>
            </a:r>
          </a:p>
          <a:p>
            <a:pPr algn="l">
              <a:lnSpc>
                <a:spcPts val="678"/>
              </a:lnSpc>
            </a:pPr>
            <a:r>
              <a:rPr lang="en-US" sz="1356" spc="23">
                <a:solidFill>
                  <a:srgbClr val="F8FAFC"/>
                </a:solidFill>
                <a:latin typeface="Open Sans"/>
                <a:ea typeface="Open Sans"/>
                <a:cs typeface="Open Sans"/>
                <a:sym typeface="Open Sans"/>
              </a:rPr>
              <a:t>procurement and pricing.</a:t>
            </a:r>
          </a:p>
          <a:p>
            <a:pPr algn="l">
              <a:lnSpc>
                <a:spcPts val="3390"/>
              </a:lnSpc>
            </a:pPr>
            <a:r>
              <a:rPr lang="en-US" sz="1356" spc="23">
                <a:solidFill>
                  <a:srgbClr val="F8FAFC"/>
                </a:solidFill>
                <a:latin typeface="Open Sans"/>
                <a:ea typeface="Open Sans"/>
                <a:cs typeface="Open Sans"/>
                <a:sym typeface="Open Sans"/>
              </a:rPr>
              <a:t>Dramatically improved operational efficiency for </a:t>
            </a:r>
          </a:p>
          <a:p>
            <a:pPr algn="l">
              <a:lnSpc>
                <a:spcPts val="678"/>
              </a:lnSpc>
            </a:pPr>
            <a:r>
              <a:rPr lang="en-US" sz="1356" spc="21">
                <a:solidFill>
                  <a:srgbClr val="F8FAFC"/>
                </a:solidFill>
                <a:latin typeface="Open Sans"/>
                <a:ea typeface="Open Sans"/>
                <a:cs typeface="Open Sans"/>
                <a:sym typeface="Open Sans"/>
              </a:rPr>
              <a:t>retail staff.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29279" y="1508960"/>
            <a:ext cx="3104874" cy="489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13"/>
              </a:lnSpc>
            </a:pPr>
            <a:r>
              <a:rPr lang="en-US" sz="2723" spc="35">
                <a:solidFill>
                  <a:srgbClr val="38BDF8"/>
                </a:solidFill>
                <a:latin typeface="IBM Plex Sans"/>
                <a:ea typeface="IBM Plex Sans"/>
                <a:cs typeface="IBM Plex Sans"/>
                <a:sym typeface="IBM Plex Sans"/>
              </a:rPr>
              <a:t>DOMAIN BENEFITS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1057656"/>
            <a:ext cx="10058400" cy="5658612"/>
            <a:chOff x="0" y="0"/>
            <a:chExt cx="10058400" cy="565861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058400" cy="5658612"/>
            </a:xfrm>
            <a:custGeom>
              <a:avLst/>
              <a:gdLst/>
              <a:ahLst/>
              <a:cxnLst/>
              <a:rect r="r" b="b" t="t" l="l"/>
              <a:pathLst>
                <a:path h="5658612" w="10058400">
                  <a:moveTo>
                    <a:pt x="0" y="0"/>
                  </a:moveTo>
                  <a:lnTo>
                    <a:pt x="10058400" y="0"/>
                  </a:lnTo>
                  <a:lnTo>
                    <a:pt x="10058400" y="5658612"/>
                  </a:lnTo>
                  <a:lnTo>
                    <a:pt x="0" y="5658612"/>
                  </a:lnTo>
                  <a:close/>
                </a:path>
              </a:pathLst>
            </a:custGeom>
            <a:solidFill>
              <a:srgbClr val="020617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1057656"/>
            <a:ext cx="10058400" cy="5658612"/>
            <a:chOff x="0" y="0"/>
            <a:chExt cx="13411200" cy="754481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3411200" cy="7544816"/>
            </a:xfrm>
            <a:custGeom>
              <a:avLst/>
              <a:gdLst/>
              <a:ahLst/>
              <a:cxnLst/>
              <a:rect r="r" b="b" t="t" l="l"/>
              <a:pathLst>
                <a:path h="7544816" w="13411200">
                  <a:moveTo>
                    <a:pt x="0" y="0"/>
                  </a:moveTo>
                  <a:lnTo>
                    <a:pt x="13411200" y="0"/>
                  </a:lnTo>
                  <a:lnTo>
                    <a:pt x="13411200" y="7544816"/>
                  </a:lnTo>
                  <a:lnTo>
                    <a:pt x="0" y="75448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4637532" y="5426964"/>
            <a:ext cx="784860" cy="32004"/>
            <a:chOff x="0" y="0"/>
            <a:chExt cx="784860" cy="3200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84860" cy="32004"/>
            </a:xfrm>
            <a:custGeom>
              <a:avLst/>
              <a:gdLst/>
              <a:ahLst/>
              <a:cxnLst/>
              <a:rect r="r" b="b" t="t" l="l"/>
              <a:pathLst>
                <a:path h="32004" w="784860">
                  <a:moveTo>
                    <a:pt x="0" y="0"/>
                  </a:moveTo>
                  <a:lnTo>
                    <a:pt x="784860" y="0"/>
                  </a:lnTo>
                  <a:lnTo>
                    <a:pt x="784860" y="32004"/>
                  </a:lnTo>
                  <a:lnTo>
                    <a:pt x="0" y="32004"/>
                  </a:lnTo>
                  <a:close/>
                </a:path>
              </a:pathLst>
            </a:custGeom>
            <a:solidFill>
              <a:srgbClr val="38BDF8"/>
            </a:solidFill>
          </p:spPr>
        </p:sp>
      </p:grpSp>
      <p:sp>
        <p:nvSpPr>
          <p:cNvPr name="TextBox 8" id="8"/>
          <p:cNvSpPr txBox="true"/>
          <p:nvPr/>
        </p:nvSpPr>
        <p:spPr>
          <a:xfrm rot="0">
            <a:off x="2002526" y="2299678"/>
            <a:ext cx="6236503" cy="2890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91"/>
              </a:lnSpc>
            </a:pPr>
            <a:r>
              <a:rPr lang="en-US" sz="3707" spc="55">
                <a:solidFill>
                  <a:srgbClr val="38BDF8"/>
                </a:solidFill>
                <a:latin typeface="Montserrat"/>
                <a:ea typeface="Montserrat"/>
                <a:cs typeface="Montserrat"/>
                <a:sym typeface="Montserrat"/>
              </a:rPr>
              <a:t>Conclusion</a:t>
            </a:r>
          </a:p>
          <a:p>
            <a:pPr algn="ctr">
              <a:lnSpc>
                <a:spcPts val="2908"/>
              </a:lnSpc>
            </a:pPr>
            <a:r>
              <a:rPr lang="en-US" sz="1727" spc="27">
                <a:solidFill>
                  <a:srgbClr val="F8FAFC"/>
                </a:solidFill>
                <a:latin typeface="Open Sans"/>
                <a:ea typeface="Open Sans"/>
                <a:cs typeface="Open Sans"/>
                <a:sym typeface="Open Sans"/>
              </a:rPr>
              <a:t>INVENTRA is a purpose-built solution for the modern electronic gadget ecosystem. By ensuring accuracy, security, and transparency, it not only reduces operational losses but also provides a scalable foundation for future business expansion.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1057656"/>
            <a:ext cx="10058400" cy="5658612"/>
            <a:chOff x="0" y="0"/>
            <a:chExt cx="10058400" cy="565861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058400" cy="5658612"/>
            </a:xfrm>
            <a:custGeom>
              <a:avLst/>
              <a:gdLst/>
              <a:ahLst/>
              <a:cxnLst/>
              <a:rect r="r" b="b" t="t" l="l"/>
              <a:pathLst>
                <a:path h="5658612" w="10058400">
                  <a:moveTo>
                    <a:pt x="0" y="0"/>
                  </a:moveTo>
                  <a:lnTo>
                    <a:pt x="10058400" y="0"/>
                  </a:lnTo>
                  <a:lnTo>
                    <a:pt x="10058400" y="5658612"/>
                  </a:lnTo>
                  <a:lnTo>
                    <a:pt x="0" y="5658612"/>
                  </a:lnTo>
                  <a:close/>
                </a:path>
              </a:pathLst>
            </a:custGeom>
            <a:solidFill>
              <a:srgbClr val="020617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1057656"/>
            <a:ext cx="10058400" cy="5658612"/>
            <a:chOff x="0" y="0"/>
            <a:chExt cx="13411200" cy="754481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3411200" cy="7544816"/>
            </a:xfrm>
            <a:custGeom>
              <a:avLst/>
              <a:gdLst/>
              <a:ahLst/>
              <a:cxnLst/>
              <a:rect r="r" b="b" t="t" l="l"/>
              <a:pathLst>
                <a:path h="7544816" w="13411200">
                  <a:moveTo>
                    <a:pt x="0" y="0"/>
                  </a:moveTo>
                  <a:lnTo>
                    <a:pt x="13411200" y="0"/>
                  </a:lnTo>
                  <a:lnTo>
                    <a:pt x="13411200" y="7544816"/>
                  </a:lnTo>
                  <a:lnTo>
                    <a:pt x="0" y="75448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3322034" y="2382450"/>
            <a:ext cx="3488626" cy="7932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33"/>
              </a:lnSpc>
            </a:pPr>
            <a:r>
              <a:rPr lang="en-US" sz="4955" spc="74">
                <a:solidFill>
                  <a:srgbClr val="F8FAFC"/>
                </a:solidFill>
                <a:latin typeface="Montserrat"/>
                <a:ea typeface="Montserrat"/>
                <a:cs typeface="Montserrat"/>
                <a:sym typeface="Montserrat"/>
              </a:rPr>
              <a:t>Thank You</a:t>
            </a:r>
          </a:p>
          <a:p>
            <a:pPr algn="ctr">
              <a:lnSpc>
                <a:spcPts val="4949"/>
              </a:lnSpc>
            </a:pPr>
            <a:r>
              <a:rPr lang="en-US" sz="1979" spc="-9">
                <a:solidFill>
                  <a:srgbClr val="38BDF8"/>
                </a:solidFill>
                <a:latin typeface="Open Sans"/>
                <a:ea typeface="Open Sans"/>
                <a:cs typeface="Open Sans"/>
                <a:sym typeface="Open Sans"/>
              </a:rPr>
              <a:t>Any Questions?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636226" y="4182723"/>
            <a:ext cx="2842174" cy="6361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83"/>
              </a:lnSpc>
            </a:pPr>
            <a:r>
              <a:rPr lang="en-US" sz="1488" spc="22">
                <a:solidFill>
                  <a:srgbClr val="818CF8"/>
                </a:solidFill>
                <a:latin typeface="Open Sans"/>
                <a:ea typeface="Open Sans"/>
                <a:cs typeface="Open Sans"/>
                <a:sym typeface="Open Sans"/>
              </a:rPr>
              <a:t>Project Developed by Team 2</a:t>
            </a:r>
          </a:p>
          <a:p>
            <a:pPr algn="ctr">
              <a:lnSpc>
                <a:spcPts val="1562"/>
              </a:lnSpc>
            </a:pPr>
            <a:r>
              <a:rPr lang="en-US" sz="1115" spc="16">
                <a:solidFill>
                  <a:srgbClr val="94A3B8"/>
                </a:solidFill>
                <a:latin typeface="Open Sans"/>
                <a:ea typeface="Open Sans"/>
                <a:cs typeface="Open Sans"/>
                <a:sym typeface="Open Sans"/>
              </a:rPr>
              <a:t>Infosys Springboard Virtual Internship 6.0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1057656"/>
            <a:ext cx="10058400" cy="5658612"/>
            <a:chOff x="0" y="0"/>
            <a:chExt cx="10058400" cy="565861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058400" cy="5658612"/>
            </a:xfrm>
            <a:custGeom>
              <a:avLst/>
              <a:gdLst/>
              <a:ahLst/>
              <a:cxnLst/>
              <a:rect r="r" b="b" t="t" l="l"/>
              <a:pathLst>
                <a:path h="5658612" w="10058400">
                  <a:moveTo>
                    <a:pt x="0" y="0"/>
                  </a:moveTo>
                  <a:lnTo>
                    <a:pt x="10058400" y="0"/>
                  </a:lnTo>
                  <a:lnTo>
                    <a:pt x="10058400" y="5658612"/>
                  </a:lnTo>
                  <a:lnTo>
                    <a:pt x="0" y="5658612"/>
                  </a:lnTo>
                  <a:close/>
                </a:path>
              </a:pathLst>
            </a:custGeom>
            <a:solidFill>
              <a:srgbClr val="020617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466344" y="3069336"/>
            <a:ext cx="245364" cy="213360"/>
            <a:chOff x="0" y="0"/>
            <a:chExt cx="327152" cy="28448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27152" cy="284480"/>
            </a:xfrm>
            <a:custGeom>
              <a:avLst/>
              <a:gdLst/>
              <a:ahLst/>
              <a:cxnLst/>
              <a:rect r="r" b="b" t="t" l="l"/>
              <a:pathLst>
                <a:path h="284480" w="327152">
                  <a:moveTo>
                    <a:pt x="0" y="0"/>
                  </a:moveTo>
                  <a:lnTo>
                    <a:pt x="327152" y="0"/>
                  </a:lnTo>
                  <a:lnTo>
                    <a:pt x="327152" y="284480"/>
                  </a:lnTo>
                  <a:lnTo>
                    <a:pt x="0" y="2844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466344" y="3672840"/>
            <a:ext cx="245364" cy="216408"/>
            <a:chOff x="0" y="0"/>
            <a:chExt cx="327152" cy="28854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27152" cy="288544"/>
            </a:xfrm>
            <a:custGeom>
              <a:avLst/>
              <a:gdLst/>
              <a:ahLst/>
              <a:cxnLst/>
              <a:rect r="r" b="b" t="t" l="l"/>
              <a:pathLst>
                <a:path h="288544" w="327152">
                  <a:moveTo>
                    <a:pt x="0" y="0"/>
                  </a:moveTo>
                  <a:lnTo>
                    <a:pt x="327152" y="0"/>
                  </a:lnTo>
                  <a:lnTo>
                    <a:pt x="327152" y="288544"/>
                  </a:lnTo>
                  <a:lnTo>
                    <a:pt x="0" y="2885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466344" y="4279392"/>
            <a:ext cx="199644" cy="211836"/>
            <a:chOff x="0" y="0"/>
            <a:chExt cx="266192" cy="28244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66192" cy="282448"/>
            </a:xfrm>
            <a:custGeom>
              <a:avLst/>
              <a:gdLst/>
              <a:ahLst/>
              <a:cxnLst/>
              <a:rect r="r" b="b" t="t" l="l"/>
              <a:pathLst>
                <a:path h="282448" w="266192">
                  <a:moveTo>
                    <a:pt x="0" y="0"/>
                  </a:moveTo>
                  <a:lnTo>
                    <a:pt x="266192" y="0"/>
                  </a:lnTo>
                  <a:lnTo>
                    <a:pt x="266192" y="282448"/>
                  </a:lnTo>
                  <a:lnTo>
                    <a:pt x="0" y="2824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472440" y="1530096"/>
            <a:ext cx="30480" cy="414528"/>
            <a:chOff x="0" y="0"/>
            <a:chExt cx="30480" cy="41452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30480" cy="414528"/>
            </a:xfrm>
            <a:custGeom>
              <a:avLst/>
              <a:gdLst/>
              <a:ahLst/>
              <a:cxnLst/>
              <a:rect r="r" b="b" t="t" l="l"/>
              <a:pathLst>
                <a:path h="414528" w="30480">
                  <a:moveTo>
                    <a:pt x="0" y="0"/>
                  </a:moveTo>
                  <a:lnTo>
                    <a:pt x="30480" y="0"/>
                  </a:lnTo>
                  <a:lnTo>
                    <a:pt x="30480" y="414528"/>
                  </a:lnTo>
                  <a:lnTo>
                    <a:pt x="0" y="414528"/>
                  </a:lnTo>
                  <a:close/>
                </a:path>
              </a:pathLst>
            </a:custGeom>
            <a:solidFill>
              <a:srgbClr val="38BDF8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5221224" y="2351532"/>
            <a:ext cx="3956304" cy="3552444"/>
            <a:chOff x="0" y="0"/>
            <a:chExt cx="5275072" cy="473659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5275072" cy="4736592"/>
            </a:xfrm>
            <a:custGeom>
              <a:avLst/>
              <a:gdLst/>
              <a:ahLst/>
              <a:cxnLst/>
              <a:rect r="r" b="b" t="t" l="l"/>
              <a:pathLst>
                <a:path h="4736592" w="5275072">
                  <a:moveTo>
                    <a:pt x="0" y="0"/>
                  </a:moveTo>
                  <a:lnTo>
                    <a:pt x="5275072" y="0"/>
                  </a:lnTo>
                  <a:lnTo>
                    <a:pt x="5275072" y="4736592"/>
                  </a:lnTo>
                  <a:lnTo>
                    <a:pt x="0" y="47365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432816" y="4797552"/>
            <a:ext cx="283464" cy="384048"/>
            <a:chOff x="0" y="0"/>
            <a:chExt cx="377952" cy="512064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377952" cy="512064"/>
            </a:xfrm>
            <a:custGeom>
              <a:avLst/>
              <a:gdLst/>
              <a:ahLst/>
              <a:cxnLst/>
              <a:rect r="r" b="b" t="t" l="l"/>
              <a:pathLst>
                <a:path h="512064" w="377952">
                  <a:moveTo>
                    <a:pt x="0" y="0"/>
                  </a:moveTo>
                  <a:lnTo>
                    <a:pt x="377952" y="0"/>
                  </a:lnTo>
                  <a:lnTo>
                    <a:pt x="377952" y="512064"/>
                  </a:lnTo>
                  <a:lnTo>
                    <a:pt x="0" y="5120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825998" y="5035572"/>
            <a:ext cx="668722" cy="2356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98"/>
              </a:lnSpc>
            </a:pPr>
            <a:r>
              <a:rPr lang="en-US" sz="1356" spc="20">
                <a:solidFill>
                  <a:srgbClr val="F8FAFC"/>
                </a:solidFill>
                <a:latin typeface="Open Sans"/>
                <a:ea typeface="Open Sans"/>
                <a:cs typeface="Open Sans"/>
                <a:sym typeface="Open Sans"/>
              </a:rPr>
              <a:t>updates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825998" y="3032303"/>
            <a:ext cx="3903135" cy="20316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32"/>
              </a:lnSpc>
            </a:pPr>
            <a:r>
              <a:rPr lang="en-US" sz="1356" spc="20">
                <a:solidFill>
                  <a:srgbClr val="F8FAFC"/>
                </a:solidFill>
                <a:latin typeface="Open Sans"/>
                <a:ea typeface="Open Sans"/>
                <a:cs typeface="Open Sans"/>
                <a:sym typeface="Open Sans"/>
              </a:rPr>
              <a:t>Core Products:Laptops, Keyboards, Mouse, Chargers, SSDs</a:t>
            </a:r>
          </a:p>
          <a:p>
            <a:pPr algn="l">
              <a:lnSpc>
                <a:spcPts val="3390"/>
              </a:lnSpc>
            </a:pPr>
            <a:r>
              <a:rPr lang="en-US" sz="1356" spc="23">
                <a:solidFill>
                  <a:srgbClr val="F8FAFC"/>
                </a:solidFill>
                <a:latin typeface="Open Sans"/>
                <a:ea typeface="Open Sans"/>
                <a:cs typeface="Open Sans"/>
                <a:sym typeface="Open Sans"/>
              </a:rPr>
              <a:t>Operational Flow:Multiple staff members </a:t>
            </a:r>
          </a:p>
          <a:p>
            <a:pPr algn="l">
              <a:lnSpc>
                <a:spcPts val="678"/>
              </a:lnSpc>
            </a:pPr>
            <a:r>
              <a:rPr lang="en-US" sz="1356" spc="21">
                <a:solidFill>
                  <a:srgbClr val="F8FAFC"/>
                </a:solidFill>
                <a:latin typeface="Open Sans"/>
                <a:ea typeface="Open Sans"/>
                <a:cs typeface="Open Sans"/>
                <a:sym typeface="Open Sans"/>
              </a:rPr>
              <a:t>handling inventory daily</a:t>
            </a:r>
          </a:p>
          <a:p>
            <a:pPr algn="l">
              <a:lnSpc>
                <a:spcPts val="3390"/>
              </a:lnSpc>
            </a:pPr>
            <a:r>
              <a:rPr lang="en-US" sz="1356" spc="20">
                <a:solidFill>
                  <a:srgbClr val="F8FAFC"/>
                </a:solidFill>
                <a:latin typeface="Open Sans"/>
                <a:ea typeface="Open Sans"/>
                <a:cs typeface="Open Sans"/>
                <a:sym typeface="Open Sans"/>
              </a:rPr>
              <a:t>Precision:Real-time stock accuracy is non-</a:t>
            </a:r>
          </a:p>
          <a:p>
            <a:pPr algn="l">
              <a:lnSpc>
                <a:spcPts val="678"/>
              </a:lnSpc>
            </a:pPr>
            <a:r>
              <a:rPr lang="en-US" sz="1356" spc="20">
                <a:solidFill>
                  <a:srgbClr val="F8FAFC"/>
                </a:solidFill>
                <a:latin typeface="Open Sans"/>
                <a:ea typeface="Open Sans"/>
                <a:cs typeface="Open Sans"/>
                <a:sym typeface="Open Sans"/>
              </a:rPr>
              <a:t>negotiable</a:t>
            </a:r>
          </a:p>
          <a:p>
            <a:pPr algn="l">
              <a:lnSpc>
                <a:spcPts val="3390"/>
              </a:lnSpc>
            </a:pPr>
            <a:r>
              <a:rPr lang="en-US" sz="1356" spc="20">
                <a:solidFill>
                  <a:srgbClr val="F8FAFC"/>
                </a:solidFill>
                <a:latin typeface="Open Sans"/>
                <a:ea typeface="Open Sans"/>
                <a:cs typeface="Open Sans"/>
                <a:sym typeface="Open Sans"/>
              </a:rPr>
              <a:t>Compliance:Accountability is essential for all 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629279" y="1508960"/>
            <a:ext cx="5637752" cy="489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13"/>
              </a:lnSpc>
            </a:pPr>
            <a:r>
              <a:rPr lang="en-US" sz="2723" spc="35">
                <a:solidFill>
                  <a:srgbClr val="38BDF8"/>
                </a:solidFill>
                <a:latin typeface="IBM Plex Sans"/>
                <a:ea typeface="IBM Plex Sans"/>
                <a:cs typeface="IBM Plex Sans"/>
                <a:sym typeface="IBM Plex Sans"/>
              </a:rPr>
              <a:t>SHOP INVENTORY ENVIRONMENT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1057656"/>
            <a:ext cx="10058400" cy="5658612"/>
            <a:chOff x="0" y="0"/>
            <a:chExt cx="10058400" cy="565861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058400" cy="5658612"/>
            </a:xfrm>
            <a:custGeom>
              <a:avLst/>
              <a:gdLst/>
              <a:ahLst/>
              <a:cxnLst/>
              <a:rect r="r" b="b" t="t" l="l"/>
              <a:pathLst>
                <a:path h="5658612" w="10058400">
                  <a:moveTo>
                    <a:pt x="0" y="0"/>
                  </a:moveTo>
                  <a:lnTo>
                    <a:pt x="10058400" y="0"/>
                  </a:lnTo>
                  <a:lnTo>
                    <a:pt x="10058400" y="5658612"/>
                  </a:lnTo>
                  <a:lnTo>
                    <a:pt x="0" y="5658612"/>
                  </a:lnTo>
                  <a:close/>
                </a:path>
              </a:pathLst>
            </a:custGeom>
            <a:solidFill>
              <a:srgbClr val="020617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1057656"/>
            <a:ext cx="10058400" cy="5658612"/>
            <a:chOff x="0" y="0"/>
            <a:chExt cx="13411200" cy="754481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3411200" cy="7544816"/>
            </a:xfrm>
            <a:custGeom>
              <a:avLst/>
              <a:gdLst/>
              <a:ahLst/>
              <a:cxnLst/>
              <a:rect r="r" b="b" t="t" l="l"/>
              <a:pathLst>
                <a:path h="7544816" w="13411200">
                  <a:moveTo>
                    <a:pt x="0" y="0"/>
                  </a:moveTo>
                  <a:lnTo>
                    <a:pt x="13411200" y="0"/>
                  </a:lnTo>
                  <a:lnTo>
                    <a:pt x="13411200" y="7544816"/>
                  </a:lnTo>
                  <a:lnTo>
                    <a:pt x="0" y="75448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1799844" y="3131820"/>
            <a:ext cx="179832" cy="216408"/>
            <a:chOff x="0" y="0"/>
            <a:chExt cx="239776" cy="28854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39776" cy="288544"/>
            </a:xfrm>
            <a:custGeom>
              <a:avLst/>
              <a:gdLst/>
              <a:ahLst/>
              <a:cxnLst/>
              <a:rect r="r" b="b" t="t" l="l"/>
              <a:pathLst>
                <a:path h="288544" w="239776">
                  <a:moveTo>
                    <a:pt x="0" y="0"/>
                  </a:moveTo>
                  <a:lnTo>
                    <a:pt x="239776" y="0"/>
                  </a:lnTo>
                  <a:lnTo>
                    <a:pt x="239776" y="288544"/>
                  </a:lnTo>
                  <a:lnTo>
                    <a:pt x="0" y="2885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1799844" y="3535680"/>
            <a:ext cx="199644" cy="211836"/>
            <a:chOff x="0" y="0"/>
            <a:chExt cx="266192" cy="28244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66192" cy="282448"/>
            </a:xfrm>
            <a:custGeom>
              <a:avLst/>
              <a:gdLst/>
              <a:ahLst/>
              <a:cxnLst/>
              <a:rect r="r" b="b" t="t" l="l"/>
              <a:pathLst>
                <a:path h="282448" w="266192">
                  <a:moveTo>
                    <a:pt x="0" y="0"/>
                  </a:moveTo>
                  <a:lnTo>
                    <a:pt x="266192" y="0"/>
                  </a:lnTo>
                  <a:lnTo>
                    <a:pt x="266192" y="282448"/>
                  </a:lnTo>
                  <a:lnTo>
                    <a:pt x="0" y="2824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799844" y="3934968"/>
            <a:ext cx="179832" cy="216408"/>
            <a:chOff x="0" y="0"/>
            <a:chExt cx="239776" cy="288544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39776" cy="288544"/>
            </a:xfrm>
            <a:custGeom>
              <a:avLst/>
              <a:gdLst/>
              <a:ahLst/>
              <a:cxnLst/>
              <a:rect r="r" b="b" t="t" l="l"/>
              <a:pathLst>
                <a:path h="288544" w="239776">
                  <a:moveTo>
                    <a:pt x="0" y="0"/>
                  </a:moveTo>
                  <a:lnTo>
                    <a:pt x="239776" y="0"/>
                  </a:lnTo>
                  <a:lnTo>
                    <a:pt x="239776" y="288544"/>
                  </a:lnTo>
                  <a:lnTo>
                    <a:pt x="0" y="2885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813560" y="4300728"/>
            <a:ext cx="152400" cy="211836"/>
            <a:chOff x="0" y="0"/>
            <a:chExt cx="203200" cy="282448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03200" cy="282448"/>
            </a:xfrm>
            <a:custGeom>
              <a:avLst/>
              <a:gdLst/>
              <a:ahLst/>
              <a:cxnLst/>
              <a:rect r="r" b="b" t="t" l="l"/>
              <a:pathLst>
                <a:path h="282448" w="203200">
                  <a:moveTo>
                    <a:pt x="0" y="0"/>
                  </a:moveTo>
                  <a:lnTo>
                    <a:pt x="203200" y="0"/>
                  </a:lnTo>
                  <a:lnTo>
                    <a:pt x="203200" y="282448"/>
                  </a:lnTo>
                  <a:lnTo>
                    <a:pt x="0" y="2824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804416" y="4724400"/>
            <a:ext cx="224028" cy="211836"/>
            <a:chOff x="0" y="0"/>
            <a:chExt cx="298704" cy="282448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98704" cy="282448"/>
            </a:xfrm>
            <a:custGeom>
              <a:avLst/>
              <a:gdLst/>
              <a:ahLst/>
              <a:cxnLst/>
              <a:rect r="r" b="b" t="t" l="l"/>
              <a:pathLst>
                <a:path h="282448" w="298704">
                  <a:moveTo>
                    <a:pt x="0" y="0"/>
                  </a:moveTo>
                  <a:lnTo>
                    <a:pt x="298704" y="0"/>
                  </a:lnTo>
                  <a:lnTo>
                    <a:pt x="298704" y="282448"/>
                  </a:lnTo>
                  <a:lnTo>
                    <a:pt x="0" y="2824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472440" y="1530096"/>
            <a:ext cx="30480" cy="414528"/>
            <a:chOff x="0" y="0"/>
            <a:chExt cx="30480" cy="414528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30480" cy="414528"/>
            </a:xfrm>
            <a:custGeom>
              <a:avLst/>
              <a:gdLst/>
              <a:ahLst/>
              <a:cxnLst/>
              <a:rect r="r" b="b" t="t" l="l"/>
              <a:pathLst>
                <a:path h="414528" w="30480">
                  <a:moveTo>
                    <a:pt x="0" y="0"/>
                  </a:moveTo>
                  <a:lnTo>
                    <a:pt x="30480" y="0"/>
                  </a:lnTo>
                  <a:lnTo>
                    <a:pt x="30480" y="414528"/>
                  </a:lnTo>
                  <a:lnTo>
                    <a:pt x="0" y="414528"/>
                  </a:lnTo>
                  <a:close/>
                </a:path>
              </a:pathLst>
            </a:custGeom>
            <a:solidFill>
              <a:srgbClr val="38BDF8"/>
            </a:solidFill>
          </p:spPr>
        </p:sp>
      </p:grpSp>
      <p:sp>
        <p:nvSpPr>
          <p:cNvPr name="TextBox 18" id="18"/>
          <p:cNvSpPr txBox="true"/>
          <p:nvPr/>
        </p:nvSpPr>
        <p:spPr>
          <a:xfrm rot="0">
            <a:off x="2162585" y="2965971"/>
            <a:ext cx="1577931" cy="3499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70"/>
              </a:lnSpc>
            </a:pPr>
            <a:r>
              <a:rPr lang="en-US" sz="1356" spc="29">
                <a:solidFill>
                  <a:srgbClr val="F8FAFC"/>
                </a:solidFill>
                <a:latin typeface="Montserrat"/>
                <a:ea typeface="Montserrat"/>
                <a:cs typeface="Montserrat"/>
                <a:sym typeface="Montserrat"/>
              </a:rPr>
              <a:t>Duplicate</a:t>
            </a:r>
            <a:r>
              <a:rPr lang="en-US" sz="1356" spc="2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356" spc="29">
                <a:solidFill>
                  <a:srgbClr val="F8FAFC"/>
                </a:solidFill>
                <a:latin typeface="Montserrat"/>
                <a:ea typeface="Montserrat"/>
                <a:cs typeface="Montserrat"/>
                <a:sym typeface="Montserrat"/>
              </a:rPr>
              <a:t>Entries: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162585" y="3366821"/>
            <a:ext cx="1518199" cy="3499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70"/>
              </a:lnSpc>
            </a:pPr>
            <a:r>
              <a:rPr lang="en-US" sz="1356" spc="33">
                <a:solidFill>
                  <a:srgbClr val="F8FAFC"/>
                </a:solidFill>
                <a:latin typeface="Montserrat"/>
                <a:ea typeface="Montserrat"/>
                <a:cs typeface="Montserrat"/>
                <a:sym typeface="Montserrat"/>
              </a:rPr>
              <a:t>Post-Sale Errors: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2162585" y="3767585"/>
            <a:ext cx="1584950" cy="3499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70"/>
              </a:lnSpc>
            </a:pPr>
            <a:r>
              <a:rPr lang="en-US" sz="1356" spc="31">
                <a:solidFill>
                  <a:srgbClr val="F8FAFC"/>
                </a:solidFill>
                <a:latin typeface="Montserrat"/>
                <a:ea typeface="Montserrat"/>
                <a:cs typeface="Montserrat"/>
                <a:sym typeface="Montserrat"/>
              </a:rPr>
              <a:t>Zero Traceability: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4004434" y="3758060"/>
            <a:ext cx="49359" cy="3594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70"/>
              </a:lnSpc>
            </a:pPr>
            <a:r>
              <a:rPr lang="en-US" sz="1356" spc="21">
                <a:solidFill>
                  <a:srgbClr val="F8FAFC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2162585" y="4168426"/>
            <a:ext cx="1976666" cy="7553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70"/>
              </a:lnSpc>
            </a:pPr>
            <a:r>
              <a:rPr lang="en-US" sz="1356" spc="31">
                <a:solidFill>
                  <a:srgbClr val="F8FAFC"/>
                </a:solidFill>
                <a:latin typeface="Montserrat"/>
                <a:ea typeface="Montserrat"/>
                <a:cs typeface="Montserrat"/>
                <a:sym typeface="Montserrat"/>
              </a:rPr>
              <a:t>Late Detection: Weak Access Control: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3762785" y="2956446"/>
            <a:ext cx="3974763" cy="3594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70"/>
              </a:lnSpc>
            </a:pPr>
            <a:r>
              <a:rPr lang="en-US" sz="1356" spc="21">
                <a:solidFill>
                  <a:srgbClr val="F8FAFC"/>
                </a:solidFill>
                <a:latin typeface="Open Sans"/>
                <a:ea typeface="Open Sans"/>
                <a:cs typeface="Open Sans"/>
                <a:sym typeface="Open Sans"/>
              </a:rPr>
              <a:t>Redundant</a:t>
            </a:r>
            <a:r>
              <a:rPr lang="en-US" sz="1356" spc="2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356" spc="21">
                <a:solidFill>
                  <a:srgbClr val="F8FAFC"/>
                </a:solidFill>
                <a:latin typeface="Open Sans"/>
                <a:ea typeface="Open Sans"/>
                <a:cs typeface="Open Sans"/>
                <a:sym typeface="Open Sans"/>
              </a:rPr>
              <a:t>gadget</a:t>
            </a:r>
            <a:r>
              <a:rPr lang="en-US" sz="1356" spc="2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356" spc="21">
                <a:solidFill>
                  <a:srgbClr val="F8FAFC"/>
                </a:solidFill>
                <a:latin typeface="Open Sans"/>
                <a:ea typeface="Open Sans"/>
                <a:cs typeface="Open Sans"/>
                <a:sym typeface="Open Sans"/>
              </a:rPr>
              <a:t>records</a:t>
            </a:r>
            <a:r>
              <a:rPr lang="en-US" sz="1356" spc="2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356" spc="21">
                <a:solidFill>
                  <a:srgbClr val="F8FAFC"/>
                </a:solidFill>
                <a:latin typeface="Open Sans"/>
                <a:ea typeface="Open Sans"/>
                <a:cs typeface="Open Sans"/>
                <a:sym typeface="Open Sans"/>
              </a:rPr>
              <a:t>causing</a:t>
            </a:r>
            <a:r>
              <a:rPr lang="en-US" sz="1356" spc="2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356" spc="21">
                <a:solidFill>
                  <a:srgbClr val="F8FAFC"/>
                </a:solidFill>
                <a:latin typeface="Open Sans"/>
                <a:ea typeface="Open Sans"/>
                <a:cs typeface="Open Sans"/>
                <a:sym typeface="Open Sans"/>
              </a:rPr>
              <a:t>data</a:t>
            </a:r>
            <a:r>
              <a:rPr lang="en-US" sz="1356" spc="2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356" spc="21">
                <a:solidFill>
                  <a:srgbClr val="F8FAFC"/>
                </a:solidFill>
                <a:latin typeface="Open Sans"/>
                <a:ea typeface="Open Sans"/>
                <a:cs typeface="Open Sans"/>
                <a:sym typeface="Open Sans"/>
              </a:rPr>
              <a:t>clutter.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3701815" y="3357296"/>
            <a:ext cx="4661583" cy="3594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70"/>
              </a:lnSpc>
            </a:pPr>
            <a:r>
              <a:rPr lang="en-US" sz="1356" spc="23">
                <a:solidFill>
                  <a:srgbClr val="F8FAFC"/>
                </a:solidFill>
                <a:latin typeface="Open Sans"/>
                <a:ea typeface="Open Sans"/>
                <a:cs typeface="Open Sans"/>
                <a:sym typeface="Open Sans"/>
              </a:rPr>
              <a:t>Mismatch in stock levels immediately after transactions.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3771948" y="3758060"/>
            <a:ext cx="5569725" cy="3594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70"/>
              </a:lnSpc>
            </a:pPr>
            <a:r>
              <a:rPr lang="en-US" sz="1356" spc="20">
                <a:solidFill>
                  <a:srgbClr val="F8FAFC"/>
                </a:solidFill>
                <a:latin typeface="Open Sans"/>
                <a:ea typeface="Open Sans"/>
                <a:cs typeface="Open Sans"/>
                <a:sym typeface="Open Sans"/>
              </a:rPr>
              <a:t>Nohistorical record of which staff member updated specific items.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3535661" y="4158901"/>
            <a:ext cx="4677394" cy="3594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70"/>
              </a:lnSpc>
            </a:pPr>
            <a:r>
              <a:rPr lang="en-US" sz="1356" spc="23">
                <a:solidFill>
                  <a:srgbClr val="F8FAFC"/>
                </a:solidFill>
                <a:latin typeface="Open Sans"/>
                <a:ea typeface="Open Sans"/>
                <a:cs typeface="Open Sans"/>
                <a:sym typeface="Open Sans"/>
              </a:rPr>
              <a:t>Low-stock alerts for accessories are delayed or missed.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4154462" y="4564294"/>
            <a:ext cx="4689691" cy="3594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70"/>
              </a:lnSpc>
            </a:pPr>
            <a:r>
              <a:rPr lang="en-US" sz="1356" spc="23">
                <a:solidFill>
                  <a:srgbClr val="F8FAFC"/>
                </a:solidFill>
                <a:latin typeface="Open Sans"/>
                <a:ea typeface="Open Sans"/>
                <a:cs typeface="Open Sans"/>
                <a:sym typeface="Open Sans"/>
              </a:rPr>
              <a:t>Vulnerable security protocols for inventory modification.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629279" y="1508960"/>
            <a:ext cx="4128192" cy="489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13"/>
              </a:lnSpc>
            </a:pPr>
            <a:r>
              <a:rPr lang="en-US" sz="2723" spc="35">
                <a:solidFill>
                  <a:srgbClr val="38BDF8"/>
                </a:solidFill>
                <a:latin typeface="IBM Plex Sans"/>
                <a:ea typeface="IBM Plex Sans"/>
                <a:cs typeface="IBM Plex Sans"/>
                <a:sym typeface="IBM Plex Sans"/>
              </a:rPr>
              <a:t>IDENTIFIED CHALLENGES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1057656"/>
            <a:ext cx="10058400" cy="5658612"/>
            <a:chOff x="0" y="0"/>
            <a:chExt cx="10058400" cy="565861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058400" cy="5658612"/>
            </a:xfrm>
            <a:custGeom>
              <a:avLst/>
              <a:gdLst/>
              <a:ahLst/>
              <a:cxnLst/>
              <a:rect r="r" b="b" t="t" l="l"/>
              <a:pathLst>
                <a:path h="5658612" w="10058400">
                  <a:moveTo>
                    <a:pt x="0" y="0"/>
                  </a:moveTo>
                  <a:lnTo>
                    <a:pt x="10058400" y="0"/>
                  </a:lnTo>
                  <a:lnTo>
                    <a:pt x="10058400" y="5658612"/>
                  </a:lnTo>
                  <a:lnTo>
                    <a:pt x="0" y="5658612"/>
                  </a:lnTo>
                  <a:close/>
                </a:path>
              </a:pathLst>
            </a:custGeom>
            <a:solidFill>
              <a:srgbClr val="020617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1057656"/>
            <a:ext cx="10058400" cy="5658612"/>
            <a:chOff x="0" y="0"/>
            <a:chExt cx="13411200" cy="754481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3411200" cy="7544816"/>
            </a:xfrm>
            <a:custGeom>
              <a:avLst/>
              <a:gdLst/>
              <a:ahLst/>
              <a:cxnLst/>
              <a:rect r="r" b="b" t="t" l="l"/>
              <a:pathLst>
                <a:path h="7544816" w="13411200">
                  <a:moveTo>
                    <a:pt x="0" y="0"/>
                  </a:moveTo>
                  <a:lnTo>
                    <a:pt x="13411200" y="0"/>
                  </a:lnTo>
                  <a:lnTo>
                    <a:pt x="13411200" y="7544816"/>
                  </a:lnTo>
                  <a:lnTo>
                    <a:pt x="0" y="75448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5221224" y="2866644"/>
            <a:ext cx="199644" cy="216408"/>
            <a:chOff x="0" y="0"/>
            <a:chExt cx="266192" cy="28854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66192" cy="288544"/>
            </a:xfrm>
            <a:custGeom>
              <a:avLst/>
              <a:gdLst/>
              <a:ahLst/>
              <a:cxnLst/>
              <a:rect r="r" b="b" t="t" l="l"/>
              <a:pathLst>
                <a:path h="288544" w="266192">
                  <a:moveTo>
                    <a:pt x="0" y="0"/>
                  </a:moveTo>
                  <a:lnTo>
                    <a:pt x="266192" y="0"/>
                  </a:lnTo>
                  <a:lnTo>
                    <a:pt x="266192" y="288544"/>
                  </a:lnTo>
                  <a:lnTo>
                    <a:pt x="0" y="2885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5221224" y="3473196"/>
            <a:ext cx="245364" cy="211836"/>
            <a:chOff x="0" y="0"/>
            <a:chExt cx="327152" cy="28244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27152" cy="282448"/>
            </a:xfrm>
            <a:custGeom>
              <a:avLst/>
              <a:gdLst/>
              <a:ahLst/>
              <a:cxnLst/>
              <a:rect r="r" b="b" t="t" l="l"/>
              <a:pathLst>
                <a:path h="282448" w="327152">
                  <a:moveTo>
                    <a:pt x="0" y="0"/>
                  </a:moveTo>
                  <a:lnTo>
                    <a:pt x="327152" y="0"/>
                  </a:lnTo>
                  <a:lnTo>
                    <a:pt x="327152" y="282448"/>
                  </a:lnTo>
                  <a:lnTo>
                    <a:pt x="0" y="2824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5221224" y="4075176"/>
            <a:ext cx="199644" cy="216408"/>
            <a:chOff x="0" y="0"/>
            <a:chExt cx="266192" cy="288544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66192" cy="288544"/>
            </a:xfrm>
            <a:custGeom>
              <a:avLst/>
              <a:gdLst/>
              <a:ahLst/>
              <a:cxnLst/>
              <a:rect r="r" b="b" t="t" l="l"/>
              <a:pathLst>
                <a:path h="288544" w="266192">
                  <a:moveTo>
                    <a:pt x="0" y="0"/>
                  </a:moveTo>
                  <a:lnTo>
                    <a:pt x="266192" y="0"/>
                  </a:lnTo>
                  <a:lnTo>
                    <a:pt x="266192" y="288544"/>
                  </a:lnTo>
                  <a:lnTo>
                    <a:pt x="0" y="2885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5221224" y="4479036"/>
            <a:ext cx="173736" cy="211836"/>
            <a:chOff x="0" y="0"/>
            <a:chExt cx="231648" cy="282448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31648" cy="282448"/>
            </a:xfrm>
            <a:custGeom>
              <a:avLst/>
              <a:gdLst/>
              <a:ahLst/>
              <a:cxnLst/>
              <a:rect r="r" b="b" t="t" l="l"/>
              <a:pathLst>
                <a:path h="282448" w="231648">
                  <a:moveTo>
                    <a:pt x="0" y="0"/>
                  </a:moveTo>
                  <a:lnTo>
                    <a:pt x="231648" y="0"/>
                  </a:lnTo>
                  <a:lnTo>
                    <a:pt x="231648" y="282448"/>
                  </a:lnTo>
                  <a:lnTo>
                    <a:pt x="0" y="2824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5221224" y="5081016"/>
            <a:ext cx="149352" cy="216408"/>
            <a:chOff x="0" y="0"/>
            <a:chExt cx="199136" cy="288544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99136" cy="288544"/>
            </a:xfrm>
            <a:custGeom>
              <a:avLst/>
              <a:gdLst/>
              <a:ahLst/>
              <a:cxnLst/>
              <a:rect r="r" b="b" t="t" l="l"/>
              <a:pathLst>
                <a:path h="288544" w="199136">
                  <a:moveTo>
                    <a:pt x="0" y="0"/>
                  </a:moveTo>
                  <a:lnTo>
                    <a:pt x="199136" y="0"/>
                  </a:lnTo>
                  <a:lnTo>
                    <a:pt x="199136" y="288544"/>
                  </a:lnTo>
                  <a:lnTo>
                    <a:pt x="0" y="2885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472440" y="1530096"/>
            <a:ext cx="30480" cy="414528"/>
            <a:chOff x="0" y="0"/>
            <a:chExt cx="30480" cy="414528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30480" cy="414528"/>
            </a:xfrm>
            <a:custGeom>
              <a:avLst/>
              <a:gdLst/>
              <a:ahLst/>
              <a:cxnLst/>
              <a:rect r="r" b="b" t="t" l="l"/>
              <a:pathLst>
                <a:path h="414528" w="30480">
                  <a:moveTo>
                    <a:pt x="0" y="0"/>
                  </a:moveTo>
                  <a:lnTo>
                    <a:pt x="30480" y="0"/>
                  </a:lnTo>
                  <a:lnTo>
                    <a:pt x="30480" y="414528"/>
                  </a:lnTo>
                  <a:lnTo>
                    <a:pt x="0" y="414528"/>
                  </a:lnTo>
                  <a:close/>
                </a:path>
              </a:pathLst>
            </a:custGeom>
            <a:solidFill>
              <a:srgbClr val="38BDF8"/>
            </a:solidFill>
          </p:spPr>
        </p:sp>
      </p:grpSp>
      <p:sp>
        <p:nvSpPr>
          <p:cNvPr name="TextBox 18" id="18"/>
          <p:cNvSpPr txBox="true"/>
          <p:nvPr/>
        </p:nvSpPr>
        <p:spPr>
          <a:xfrm rot="0">
            <a:off x="5580936" y="3625920"/>
            <a:ext cx="4047982" cy="18465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98"/>
              </a:lnSpc>
            </a:pPr>
            <a:r>
              <a:rPr lang="en-US" sz="1356" spc="21">
                <a:solidFill>
                  <a:srgbClr val="F8FAFC"/>
                </a:solidFill>
                <a:latin typeface="Open Sans"/>
                <a:ea typeface="Open Sans"/>
                <a:cs typeface="Open Sans"/>
                <a:sym typeface="Open Sans"/>
              </a:rPr>
              <a:t>staff.</a:t>
            </a:r>
          </a:p>
          <a:p>
            <a:pPr algn="l">
              <a:lnSpc>
                <a:spcPts val="3156"/>
              </a:lnSpc>
            </a:pPr>
            <a:r>
              <a:rPr lang="en-US" sz="1356" spc="20">
                <a:solidFill>
                  <a:srgbClr val="F8FAFC"/>
                </a:solidFill>
                <a:latin typeface="Open Sans"/>
                <a:ea typeface="Open Sans"/>
                <a:cs typeface="Open Sans"/>
                <a:sym typeface="Open Sans"/>
              </a:rPr>
              <a:t>Live Updates:Instantaneous stock adjustments. Automated Alerts:Proactive notification for </a:t>
            </a:r>
          </a:p>
          <a:p>
            <a:pPr algn="l">
              <a:lnSpc>
                <a:spcPts val="678"/>
              </a:lnSpc>
            </a:pPr>
            <a:r>
              <a:rPr lang="en-US" sz="1356" spc="23">
                <a:solidFill>
                  <a:srgbClr val="F8FAFC"/>
                </a:solidFill>
                <a:latin typeface="Open Sans"/>
                <a:ea typeface="Open Sans"/>
                <a:cs typeface="Open Sans"/>
                <a:sym typeface="Open Sans"/>
              </a:rPr>
              <a:t>low-stock items.</a:t>
            </a:r>
          </a:p>
          <a:p>
            <a:pPr algn="l">
              <a:lnSpc>
                <a:spcPts val="3390"/>
              </a:lnSpc>
            </a:pPr>
            <a:r>
              <a:rPr lang="en-US" sz="1356" spc="21">
                <a:solidFill>
                  <a:srgbClr val="F8FAFC"/>
                </a:solidFill>
                <a:latin typeface="Open Sans"/>
                <a:ea typeface="Open Sans"/>
                <a:cs typeface="Open Sans"/>
                <a:sym typeface="Open Sans"/>
              </a:rPr>
              <a:t>Audit Trail:Complete transaction tracking for </a:t>
            </a:r>
          </a:p>
          <a:p>
            <a:pPr algn="l">
              <a:lnSpc>
                <a:spcPts val="678"/>
              </a:lnSpc>
            </a:pPr>
            <a:r>
              <a:rPr lang="en-US" sz="1356" spc="20">
                <a:solidFill>
                  <a:srgbClr val="F8FAFC"/>
                </a:solidFill>
                <a:latin typeface="Open Sans"/>
                <a:ea typeface="Open Sans"/>
                <a:cs typeface="Open Sans"/>
                <a:sym typeface="Open Sans"/>
              </a:rPr>
              <a:t>accountability.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5580936" y="2832678"/>
            <a:ext cx="4082501" cy="8216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31"/>
              </a:lnSpc>
            </a:pPr>
            <a:r>
              <a:rPr lang="en-US" sz="1356" spc="23">
                <a:solidFill>
                  <a:srgbClr val="F8FAFC"/>
                </a:solidFill>
                <a:latin typeface="Open Sans"/>
                <a:ea typeface="Open Sans"/>
                <a:cs typeface="Open Sans"/>
                <a:sym typeface="Open Sans"/>
              </a:rPr>
              <a:t>Centralized System:One single source of truth for all branches.</a:t>
            </a:r>
          </a:p>
          <a:p>
            <a:pPr algn="l">
              <a:lnSpc>
                <a:spcPts val="3390"/>
              </a:lnSpc>
            </a:pPr>
            <a:r>
              <a:rPr lang="en-US" sz="1356" spc="20">
                <a:solidFill>
                  <a:srgbClr val="F8FAFC"/>
                </a:solidFill>
                <a:latin typeface="Open Sans"/>
                <a:ea typeface="Open Sans"/>
                <a:cs typeface="Open Sans"/>
                <a:sym typeface="Open Sans"/>
              </a:rPr>
              <a:t>RBAC:Secure role-based login for admin and 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629279" y="1508960"/>
            <a:ext cx="4285574" cy="489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13"/>
              </a:lnSpc>
            </a:pPr>
            <a:r>
              <a:rPr lang="en-US" sz="2723" spc="35">
                <a:solidFill>
                  <a:srgbClr val="38BDF8"/>
                </a:solidFill>
                <a:latin typeface="IBM Plex Sans"/>
                <a:ea typeface="IBM Plex Sans"/>
                <a:cs typeface="IBM Plex Sans"/>
                <a:sym typeface="IBM Plex Sans"/>
              </a:rPr>
              <a:t>THE INVENTRA SOLUTION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548650" y="6083170"/>
            <a:ext cx="3174349" cy="1209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41"/>
              </a:lnSpc>
            </a:pPr>
            <a:r>
              <a:rPr lang="en-US" sz="743" spc="-9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Dashboard shown is a conceptual representation of the planned system UI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1057656"/>
            <a:ext cx="10058400" cy="5658612"/>
            <a:chOff x="0" y="0"/>
            <a:chExt cx="10058400" cy="565861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058400" cy="5658612"/>
            </a:xfrm>
            <a:custGeom>
              <a:avLst/>
              <a:gdLst/>
              <a:ahLst/>
              <a:cxnLst/>
              <a:rect r="r" b="b" t="t" l="l"/>
              <a:pathLst>
                <a:path h="5658612" w="10058400">
                  <a:moveTo>
                    <a:pt x="0" y="0"/>
                  </a:moveTo>
                  <a:lnTo>
                    <a:pt x="10058400" y="0"/>
                  </a:lnTo>
                  <a:lnTo>
                    <a:pt x="10058400" y="5658612"/>
                  </a:lnTo>
                  <a:lnTo>
                    <a:pt x="0" y="5658612"/>
                  </a:lnTo>
                  <a:close/>
                </a:path>
              </a:pathLst>
            </a:custGeom>
            <a:solidFill>
              <a:srgbClr val="020617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1057656"/>
            <a:ext cx="10058400" cy="5658612"/>
            <a:chOff x="0" y="0"/>
            <a:chExt cx="13411200" cy="754481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3411200" cy="7544816"/>
            </a:xfrm>
            <a:custGeom>
              <a:avLst/>
              <a:gdLst/>
              <a:ahLst/>
              <a:cxnLst/>
              <a:rect r="r" b="b" t="t" l="l"/>
              <a:pathLst>
                <a:path h="7544816" w="13411200">
                  <a:moveTo>
                    <a:pt x="0" y="0"/>
                  </a:moveTo>
                  <a:lnTo>
                    <a:pt x="13411200" y="0"/>
                  </a:lnTo>
                  <a:lnTo>
                    <a:pt x="13411200" y="7544816"/>
                  </a:lnTo>
                  <a:lnTo>
                    <a:pt x="0" y="75448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678180" y="2197608"/>
            <a:ext cx="245364" cy="323088"/>
            <a:chOff x="0" y="0"/>
            <a:chExt cx="327152" cy="43078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27152" cy="430784"/>
            </a:xfrm>
            <a:custGeom>
              <a:avLst/>
              <a:gdLst/>
              <a:ahLst/>
              <a:cxnLst/>
              <a:rect r="r" b="b" t="t" l="l"/>
              <a:pathLst>
                <a:path h="430784" w="327152">
                  <a:moveTo>
                    <a:pt x="0" y="0"/>
                  </a:moveTo>
                  <a:lnTo>
                    <a:pt x="327152" y="0"/>
                  </a:lnTo>
                  <a:lnTo>
                    <a:pt x="327152" y="430784"/>
                  </a:lnTo>
                  <a:lnTo>
                    <a:pt x="0" y="4307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3854196" y="2197608"/>
            <a:ext cx="245364" cy="323088"/>
            <a:chOff x="0" y="0"/>
            <a:chExt cx="327152" cy="43078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27152" cy="430784"/>
            </a:xfrm>
            <a:custGeom>
              <a:avLst/>
              <a:gdLst/>
              <a:ahLst/>
              <a:cxnLst/>
              <a:rect r="r" b="b" t="t" l="l"/>
              <a:pathLst>
                <a:path h="430784" w="327152">
                  <a:moveTo>
                    <a:pt x="0" y="0"/>
                  </a:moveTo>
                  <a:lnTo>
                    <a:pt x="327152" y="0"/>
                  </a:lnTo>
                  <a:lnTo>
                    <a:pt x="327152" y="430784"/>
                  </a:lnTo>
                  <a:lnTo>
                    <a:pt x="0" y="4307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6966204" y="2197608"/>
            <a:ext cx="403860" cy="323088"/>
            <a:chOff x="0" y="0"/>
            <a:chExt cx="538480" cy="430784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38480" cy="430784"/>
            </a:xfrm>
            <a:custGeom>
              <a:avLst/>
              <a:gdLst/>
              <a:ahLst/>
              <a:cxnLst/>
              <a:rect r="r" b="b" t="t" l="l"/>
              <a:pathLst>
                <a:path h="430784" w="538480">
                  <a:moveTo>
                    <a:pt x="0" y="0"/>
                  </a:moveTo>
                  <a:lnTo>
                    <a:pt x="538480" y="0"/>
                  </a:lnTo>
                  <a:lnTo>
                    <a:pt x="538480" y="430784"/>
                  </a:lnTo>
                  <a:lnTo>
                    <a:pt x="0" y="4307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736092" y="4674108"/>
            <a:ext cx="324612" cy="324612"/>
            <a:chOff x="0" y="0"/>
            <a:chExt cx="432816" cy="432816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432816" cy="432816"/>
            </a:xfrm>
            <a:custGeom>
              <a:avLst/>
              <a:gdLst/>
              <a:ahLst/>
              <a:cxnLst/>
              <a:rect r="r" b="b" t="t" l="l"/>
              <a:pathLst>
                <a:path h="432816" w="432816">
                  <a:moveTo>
                    <a:pt x="0" y="0"/>
                  </a:moveTo>
                  <a:lnTo>
                    <a:pt x="432816" y="0"/>
                  </a:lnTo>
                  <a:lnTo>
                    <a:pt x="432816" y="432816"/>
                  </a:lnTo>
                  <a:lnTo>
                    <a:pt x="0" y="4328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3837432" y="4674108"/>
            <a:ext cx="286512" cy="324612"/>
            <a:chOff x="0" y="0"/>
            <a:chExt cx="382016" cy="432816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382016" cy="432816"/>
            </a:xfrm>
            <a:custGeom>
              <a:avLst/>
              <a:gdLst/>
              <a:ahLst/>
              <a:cxnLst/>
              <a:rect r="r" b="b" t="t" l="l"/>
              <a:pathLst>
                <a:path h="432816" w="382016">
                  <a:moveTo>
                    <a:pt x="0" y="0"/>
                  </a:moveTo>
                  <a:lnTo>
                    <a:pt x="382016" y="0"/>
                  </a:lnTo>
                  <a:lnTo>
                    <a:pt x="382016" y="432816"/>
                  </a:lnTo>
                  <a:lnTo>
                    <a:pt x="0" y="4328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6966204" y="4674108"/>
            <a:ext cx="403860" cy="324612"/>
            <a:chOff x="0" y="0"/>
            <a:chExt cx="538480" cy="432816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538480" cy="432816"/>
            </a:xfrm>
            <a:custGeom>
              <a:avLst/>
              <a:gdLst/>
              <a:ahLst/>
              <a:cxnLst/>
              <a:rect r="r" b="b" t="t" l="l"/>
              <a:pathLst>
                <a:path h="432816" w="538480">
                  <a:moveTo>
                    <a:pt x="0" y="0"/>
                  </a:moveTo>
                  <a:lnTo>
                    <a:pt x="538480" y="0"/>
                  </a:lnTo>
                  <a:lnTo>
                    <a:pt x="538480" y="432816"/>
                  </a:lnTo>
                  <a:lnTo>
                    <a:pt x="0" y="4328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460248" y="1350264"/>
            <a:ext cx="38100" cy="339852"/>
            <a:chOff x="0" y="0"/>
            <a:chExt cx="38100" cy="339852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38100" cy="339852"/>
            </a:xfrm>
            <a:custGeom>
              <a:avLst/>
              <a:gdLst/>
              <a:ahLst/>
              <a:cxnLst/>
              <a:rect r="r" b="b" t="t" l="l"/>
              <a:pathLst>
                <a:path h="339852" w="38100">
                  <a:moveTo>
                    <a:pt x="0" y="0"/>
                  </a:moveTo>
                  <a:lnTo>
                    <a:pt x="38100" y="0"/>
                  </a:lnTo>
                  <a:lnTo>
                    <a:pt x="38100" y="339852"/>
                  </a:lnTo>
                  <a:lnTo>
                    <a:pt x="0" y="339852"/>
                  </a:lnTo>
                  <a:close/>
                </a:path>
              </a:pathLst>
            </a:custGeom>
            <a:solidFill>
              <a:srgbClr val="38BDF8"/>
            </a:solidFill>
          </p:spPr>
        </p:sp>
      </p:grpSp>
      <p:sp>
        <p:nvSpPr>
          <p:cNvPr name="TextBox 20" id="20"/>
          <p:cNvSpPr txBox="true"/>
          <p:nvPr/>
        </p:nvSpPr>
        <p:spPr>
          <a:xfrm rot="0">
            <a:off x="742121" y="5133804"/>
            <a:ext cx="889864" cy="283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1"/>
              </a:lnSpc>
            </a:pPr>
            <a:r>
              <a:rPr lang="en-US" sz="1607" spc="24">
                <a:solidFill>
                  <a:srgbClr val="38BDF8"/>
                </a:solidFill>
                <a:latin typeface="Montserrat"/>
                <a:ea typeface="Montserrat"/>
                <a:cs typeface="Montserrat"/>
                <a:sym typeface="Montserrat"/>
              </a:rPr>
              <a:t>Security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684324" y="2690765"/>
            <a:ext cx="968388" cy="283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1"/>
              </a:lnSpc>
            </a:pPr>
            <a:r>
              <a:rPr lang="en-US" sz="1607" spc="24">
                <a:solidFill>
                  <a:srgbClr val="38BDF8"/>
                </a:solidFill>
                <a:latin typeface="Montserrat"/>
                <a:ea typeface="Montserrat"/>
                <a:cs typeface="Montserrat"/>
                <a:sym typeface="Montserrat"/>
              </a:rPr>
              <a:t>Frontend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3843547" y="5162798"/>
            <a:ext cx="842782" cy="283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1"/>
              </a:lnSpc>
            </a:pPr>
            <a:r>
              <a:rPr lang="en-US" sz="1607" spc="24">
                <a:solidFill>
                  <a:srgbClr val="38BDF8"/>
                </a:solidFill>
                <a:latin typeface="Montserrat"/>
                <a:ea typeface="Montserrat"/>
                <a:cs typeface="Montserrat"/>
                <a:sym typeface="Montserrat"/>
              </a:rPr>
              <a:t>Storage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3863359" y="2678516"/>
            <a:ext cx="943394" cy="283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1"/>
              </a:lnSpc>
            </a:pPr>
            <a:r>
              <a:rPr lang="en-US" sz="1607" spc="24">
                <a:solidFill>
                  <a:srgbClr val="38BDF8"/>
                </a:solidFill>
                <a:latin typeface="Montserrat"/>
                <a:ea typeface="Montserrat"/>
                <a:cs typeface="Montserrat"/>
                <a:sym typeface="Montserrat"/>
              </a:rPr>
              <a:t>Backend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6972300" y="2684640"/>
            <a:ext cx="1972732" cy="12164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251"/>
              </a:lnSpc>
            </a:pPr>
            <a:r>
              <a:rPr lang="en-US" sz="1607" spc="25">
                <a:solidFill>
                  <a:srgbClr val="38BDF8"/>
                </a:solidFill>
                <a:latin typeface="Montserrat"/>
                <a:ea typeface="Montserrat"/>
                <a:cs typeface="Montserrat"/>
                <a:sym typeface="Montserrat"/>
              </a:rPr>
              <a:t>Middleware</a:t>
            </a:r>
          </a:p>
          <a:p>
            <a:pPr algn="just">
              <a:lnSpc>
                <a:spcPts val="2375"/>
              </a:lnSpc>
            </a:pPr>
            <a:r>
              <a:rPr lang="en-US" sz="1236" spc="1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REST API architecture for seamless communication between components.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6990521" y="5216100"/>
            <a:ext cx="2075326" cy="12697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1"/>
              </a:lnSpc>
            </a:pPr>
            <a:r>
              <a:rPr lang="en-US" sz="1607" spc="25">
                <a:solidFill>
                  <a:srgbClr val="38BDF8"/>
                </a:solidFill>
                <a:latin typeface="Montserrat"/>
                <a:ea typeface="Montserrat"/>
                <a:cs typeface="Montserrat"/>
                <a:sym typeface="Montserrat"/>
              </a:rPr>
              <a:t>Development</a:t>
            </a:r>
          </a:p>
          <a:p>
            <a:pPr algn="l">
              <a:lnSpc>
                <a:spcPts val="2376"/>
              </a:lnSpc>
            </a:pPr>
            <a:r>
              <a:rPr lang="en-US" sz="1236" spc="1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IntelliJ IDEA as the primary Integrated Development Environment.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742169" y="5632056"/>
            <a:ext cx="2368210" cy="8684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76"/>
              </a:lnSpc>
            </a:pPr>
            <a:r>
              <a:rPr lang="en-US" sz="1236" spc="1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JWT (JSON Web Tokens), BCrypt password hashing, and RBAC.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652262" y="3074022"/>
            <a:ext cx="2564663" cy="7000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76"/>
              </a:lnSpc>
            </a:pPr>
            <a:r>
              <a:rPr lang="en-US" sz="1236" spc="18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HTML5, CSS3, JavaScript for a responsive and intuitive interface.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3843518" y="3085490"/>
            <a:ext cx="2369810" cy="868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75"/>
              </a:lnSpc>
            </a:pPr>
            <a:r>
              <a:rPr lang="en-US" sz="1236" spc="1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Java with Spring Boot framework for robust business logic processing.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3863369" y="5613759"/>
            <a:ext cx="2332987" cy="868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75"/>
              </a:lnSpc>
            </a:pPr>
            <a:r>
              <a:rPr lang="en-US" sz="1236" spc="18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MySQL relational database for structured and reliable data persistence.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576005" y="1218019"/>
            <a:ext cx="5340639" cy="489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13"/>
              </a:lnSpc>
            </a:pPr>
            <a:r>
              <a:rPr lang="en-US" sz="2723" spc="35">
                <a:solidFill>
                  <a:srgbClr val="38BDF8"/>
                </a:solidFill>
                <a:latin typeface="IBM Plex Sans"/>
                <a:ea typeface="IBM Plex Sans"/>
                <a:cs typeface="IBM Plex Sans"/>
                <a:sym typeface="IBM Plex Sans"/>
              </a:rPr>
              <a:t>TECHNOLOGICAL FOUNDATION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1057656"/>
            <a:ext cx="10058400" cy="5658612"/>
            <a:chOff x="0" y="0"/>
            <a:chExt cx="10058400" cy="565861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058400" cy="5658612"/>
            </a:xfrm>
            <a:custGeom>
              <a:avLst/>
              <a:gdLst/>
              <a:ahLst/>
              <a:cxnLst/>
              <a:rect r="r" b="b" t="t" l="l"/>
              <a:pathLst>
                <a:path h="5658612" w="10058400">
                  <a:moveTo>
                    <a:pt x="0" y="0"/>
                  </a:moveTo>
                  <a:lnTo>
                    <a:pt x="10058400" y="0"/>
                  </a:lnTo>
                  <a:lnTo>
                    <a:pt x="10058400" y="5658612"/>
                  </a:lnTo>
                  <a:lnTo>
                    <a:pt x="0" y="5658612"/>
                  </a:lnTo>
                  <a:close/>
                </a:path>
              </a:pathLst>
            </a:custGeom>
            <a:solidFill>
              <a:srgbClr val="020617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1057656"/>
            <a:ext cx="10058400" cy="5658612"/>
            <a:chOff x="0" y="0"/>
            <a:chExt cx="13411200" cy="754481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3411200" cy="7544816"/>
            </a:xfrm>
            <a:custGeom>
              <a:avLst/>
              <a:gdLst/>
              <a:ahLst/>
              <a:cxnLst/>
              <a:rect r="r" b="b" t="t" l="l"/>
              <a:pathLst>
                <a:path h="7544816" w="13411200">
                  <a:moveTo>
                    <a:pt x="0" y="0"/>
                  </a:moveTo>
                  <a:lnTo>
                    <a:pt x="13411200" y="0"/>
                  </a:lnTo>
                  <a:lnTo>
                    <a:pt x="13411200" y="7544816"/>
                  </a:lnTo>
                  <a:lnTo>
                    <a:pt x="0" y="75448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472440" y="1580388"/>
            <a:ext cx="30480" cy="414528"/>
            <a:chOff x="0" y="0"/>
            <a:chExt cx="30480" cy="41452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0480" cy="414528"/>
            </a:xfrm>
            <a:custGeom>
              <a:avLst/>
              <a:gdLst/>
              <a:ahLst/>
              <a:cxnLst/>
              <a:rect r="r" b="b" t="t" l="l"/>
              <a:pathLst>
                <a:path h="414528" w="30480">
                  <a:moveTo>
                    <a:pt x="0" y="0"/>
                  </a:moveTo>
                  <a:lnTo>
                    <a:pt x="30480" y="0"/>
                  </a:lnTo>
                  <a:lnTo>
                    <a:pt x="30480" y="414528"/>
                  </a:lnTo>
                  <a:lnTo>
                    <a:pt x="0" y="414528"/>
                  </a:lnTo>
                  <a:close/>
                </a:path>
              </a:pathLst>
            </a:custGeom>
            <a:solidFill>
              <a:srgbClr val="38BDF8"/>
            </a:solidFill>
          </p:spPr>
        </p:sp>
      </p:grpSp>
      <p:sp>
        <p:nvSpPr>
          <p:cNvPr name="TextBox 8" id="8"/>
          <p:cNvSpPr txBox="true"/>
          <p:nvPr/>
        </p:nvSpPr>
        <p:spPr>
          <a:xfrm rot="0">
            <a:off x="755799" y="4713113"/>
            <a:ext cx="3849329" cy="9588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1"/>
              </a:lnSpc>
            </a:pPr>
            <a:r>
              <a:rPr lang="en-US" sz="1607" spc="25">
                <a:solidFill>
                  <a:srgbClr val="38BDF8"/>
                </a:solidFill>
                <a:latin typeface="Montserrat"/>
                <a:ea typeface="Montserrat"/>
                <a:cs typeface="Montserrat"/>
                <a:sym typeface="Montserrat"/>
              </a:rPr>
              <a:t>Service Layer</a:t>
            </a:r>
          </a:p>
          <a:p>
            <a:pPr algn="l">
              <a:lnSpc>
                <a:spcPts val="2375"/>
              </a:lnSpc>
            </a:pPr>
            <a:r>
              <a:rPr lang="en-US" sz="1236" spc="1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Encapsulates core business logic, validation rules, and transaction boundaries.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002546" y="2716701"/>
            <a:ext cx="1407281" cy="283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1"/>
              </a:lnSpc>
            </a:pPr>
            <a:r>
              <a:rPr lang="en-US" sz="1607" spc="24">
                <a:solidFill>
                  <a:srgbClr val="818CF8"/>
                </a:solidFill>
                <a:latin typeface="Montserrat"/>
                <a:ea typeface="Montserrat"/>
                <a:cs typeface="Montserrat"/>
                <a:sym typeface="Montserrat"/>
              </a:rPr>
              <a:t>Request Flow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431536" y="2716701"/>
            <a:ext cx="3365725" cy="9603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1"/>
              </a:lnSpc>
            </a:pPr>
            <a:r>
              <a:rPr lang="en-US" sz="1607" spc="24">
                <a:solidFill>
                  <a:srgbClr val="38BDF8"/>
                </a:solidFill>
                <a:latin typeface="Montserrat"/>
                <a:ea typeface="Montserrat"/>
                <a:cs typeface="Montserrat"/>
                <a:sym typeface="Montserrat"/>
              </a:rPr>
              <a:t>Controller Layer</a:t>
            </a:r>
          </a:p>
          <a:p>
            <a:pPr algn="l">
              <a:lnSpc>
                <a:spcPts val="2375"/>
              </a:lnSpc>
            </a:pPr>
            <a:r>
              <a:rPr lang="en-US" sz="1236" spc="18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Intercepts user requests and routes them to appropriate service handlers.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431536" y="4713113"/>
            <a:ext cx="3814039" cy="9588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1"/>
              </a:lnSpc>
            </a:pPr>
            <a:r>
              <a:rPr lang="en-US" sz="1607" spc="24">
                <a:solidFill>
                  <a:srgbClr val="38BDF8"/>
                </a:solidFill>
                <a:latin typeface="Montserrat"/>
                <a:ea typeface="Montserrat"/>
                <a:cs typeface="Montserrat"/>
                <a:sym typeface="Montserrat"/>
              </a:rPr>
              <a:t>Repository Layer</a:t>
            </a:r>
          </a:p>
          <a:p>
            <a:pPr algn="l">
              <a:lnSpc>
                <a:spcPts val="2375"/>
              </a:lnSpc>
            </a:pPr>
            <a:r>
              <a:rPr lang="en-US" sz="1236" spc="18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Manages database interactions and data mapping via JPA/Hibernate.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36330" y="3141802"/>
            <a:ext cx="3433181" cy="3320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55"/>
              </a:lnSpc>
            </a:pPr>
            <a:r>
              <a:rPr lang="en-US" sz="1488" spc="22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Controller → Service → Repository →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270760" y="3504533"/>
            <a:ext cx="860269" cy="3320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55"/>
              </a:lnSpc>
            </a:pPr>
            <a:r>
              <a:rPr lang="en-US" sz="1488" spc="23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Database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29279" y="1508960"/>
            <a:ext cx="4076319" cy="489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13"/>
              </a:lnSpc>
            </a:pPr>
            <a:r>
              <a:rPr lang="en-US" sz="2723" spc="35">
                <a:solidFill>
                  <a:srgbClr val="38BDF8"/>
                </a:solidFill>
                <a:latin typeface="IBM Plex Sans"/>
                <a:ea typeface="IBM Plex Sans"/>
                <a:cs typeface="IBM Plex Sans"/>
                <a:sym typeface="IBM Plex Sans"/>
              </a:rPr>
              <a:t>SYSTEM ARCHITECTURE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1057656"/>
            <a:ext cx="10058400" cy="5658612"/>
            <a:chOff x="0" y="0"/>
            <a:chExt cx="10058400" cy="565861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058400" cy="5658612"/>
            </a:xfrm>
            <a:custGeom>
              <a:avLst/>
              <a:gdLst/>
              <a:ahLst/>
              <a:cxnLst/>
              <a:rect r="r" b="b" t="t" l="l"/>
              <a:pathLst>
                <a:path h="5658612" w="10058400">
                  <a:moveTo>
                    <a:pt x="0" y="0"/>
                  </a:moveTo>
                  <a:lnTo>
                    <a:pt x="10058400" y="0"/>
                  </a:lnTo>
                  <a:lnTo>
                    <a:pt x="10058400" y="5658612"/>
                  </a:lnTo>
                  <a:lnTo>
                    <a:pt x="0" y="5658612"/>
                  </a:lnTo>
                  <a:close/>
                </a:path>
              </a:pathLst>
            </a:custGeom>
            <a:solidFill>
              <a:srgbClr val="020617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1057656"/>
            <a:ext cx="10058400" cy="5658612"/>
            <a:chOff x="0" y="0"/>
            <a:chExt cx="13411200" cy="754481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3411200" cy="7544816"/>
            </a:xfrm>
            <a:custGeom>
              <a:avLst/>
              <a:gdLst/>
              <a:ahLst/>
              <a:cxnLst/>
              <a:rect r="r" b="b" t="t" l="l"/>
              <a:pathLst>
                <a:path h="7544816" w="13411200">
                  <a:moveTo>
                    <a:pt x="0" y="0"/>
                  </a:moveTo>
                  <a:lnTo>
                    <a:pt x="13411200" y="0"/>
                  </a:lnTo>
                  <a:lnTo>
                    <a:pt x="13411200" y="7544816"/>
                  </a:lnTo>
                  <a:lnTo>
                    <a:pt x="0" y="75448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748284" y="2566416"/>
            <a:ext cx="324612" cy="324612"/>
            <a:chOff x="0" y="0"/>
            <a:chExt cx="432816" cy="43281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32816" cy="432816"/>
            </a:xfrm>
            <a:custGeom>
              <a:avLst/>
              <a:gdLst/>
              <a:ahLst/>
              <a:cxnLst/>
              <a:rect r="r" b="b" t="t" l="l"/>
              <a:pathLst>
                <a:path h="432816" w="432816">
                  <a:moveTo>
                    <a:pt x="0" y="0"/>
                  </a:moveTo>
                  <a:lnTo>
                    <a:pt x="432816" y="0"/>
                  </a:lnTo>
                  <a:lnTo>
                    <a:pt x="432816" y="432816"/>
                  </a:lnTo>
                  <a:lnTo>
                    <a:pt x="0" y="4328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3866388" y="2566416"/>
            <a:ext cx="365760" cy="324612"/>
            <a:chOff x="0" y="0"/>
            <a:chExt cx="487680" cy="43281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87680" cy="432816"/>
            </a:xfrm>
            <a:custGeom>
              <a:avLst/>
              <a:gdLst/>
              <a:ahLst/>
              <a:cxnLst/>
              <a:rect r="r" b="b" t="t" l="l"/>
              <a:pathLst>
                <a:path h="432816" w="487680">
                  <a:moveTo>
                    <a:pt x="0" y="0"/>
                  </a:moveTo>
                  <a:lnTo>
                    <a:pt x="487680" y="0"/>
                  </a:lnTo>
                  <a:lnTo>
                    <a:pt x="487680" y="432816"/>
                  </a:lnTo>
                  <a:lnTo>
                    <a:pt x="0" y="4328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6982968" y="2566416"/>
            <a:ext cx="324612" cy="324612"/>
            <a:chOff x="0" y="0"/>
            <a:chExt cx="432816" cy="432816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32816" cy="432816"/>
            </a:xfrm>
            <a:custGeom>
              <a:avLst/>
              <a:gdLst/>
              <a:ahLst/>
              <a:cxnLst/>
              <a:rect r="r" b="b" t="t" l="l"/>
              <a:pathLst>
                <a:path h="432816" w="432816">
                  <a:moveTo>
                    <a:pt x="0" y="0"/>
                  </a:moveTo>
                  <a:lnTo>
                    <a:pt x="432816" y="0"/>
                  </a:lnTo>
                  <a:lnTo>
                    <a:pt x="432816" y="432816"/>
                  </a:lnTo>
                  <a:lnTo>
                    <a:pt x="0" y="4328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748284" y="4974336"/>
            <a:ext cx="245364" cy="323088"/>
            <a:chOff x="0" y="0"/>
            <a:chExt cx="327152" cy="430784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327152" cy="430784"/>
            </a:xfrm>
            <a:custGeom>
              <a:avLst/>
              <a:gdLst/>
              <a:ahLst/>
              <a:cxnLst/>
              <a:rect r="r" b="b" t="t" l="l"/>
              <a:pathLst>
                <a:path h="430784" w="327152">
                  <a:moveTo>
                    <a:pt x="0" y="0"/>
                  </a:moveTo>
                  <a:lnTo>
                    <a:pt x="327152" y="0"/>
                  </a:lnTo>
                  <a:lnTo>
                    <a:pt x="327152" y="430784"/>
                  </a:lnTo>
                  <a:lnTo>
                    <a:pt x="0" y="4307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3866388" y="4974336"/>
            <a:ext cx="324612" cy="323088"/>
            <a:chOff x="0" y="0"/>
            <a:chExt cx="432816" cy="430784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432816" cy="430784"/>
            </a:xfrm>
            <a:custGeom>
              <a:avLst/>
              <a:gdLst/>
              <a:ahLst/>
              <a:cxnLst/>
              <a:rect r="r" b="b" t="t" l="l"/>
              <a:pathLst>
                <a:path h="430784" w="432816">
                  <a:moveTo>
                    <a:pt x="0" y="0"/>
                  </a:moveTo>
                  <a:lnTo>
                    <a:pt x="432816" y="0"/>
                  </a:lnTo>
                  <a:lnTo>
                    <a:pt x="432816" y="430784"/>
                  </a:lnTo>
                  <a:lnTo>
                    <a:pt x="0" y="4307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472440" y="1530096"/>
            <a:ext cx="30480" cy="414528"/>
            <a:chOff x="0" y="0"/>
            <a:chExt cx="30480" cy="414528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30480" cy="414528"/>
            </a:xfrm>
            <a:custGeom>
              <a:avLst/>
              <a:gdLst/>
              <a:ahLst/>
              <a:cxnLst/>
              <a:rect r="r" b="b" t="t" l="l"/>
              <a:pathLst>
                <a:path h="414528" w="30480">
                  <a:moveTo>
                    <a:pt x="0" y="0"/>
                  </a:moveTo>
                  <a:lnTo>
                    <a:pt x="30480" y="0"/>
                  </a:lnTo>
                  <a:lnTo>
                    <a:pt x="30480" y="414528"/>
                  </a:lnTo>
                  <a:lnTo>
                    <a:pt x="0" y="414528"/>
                  </a:lnTo>
                  <a:close/>
                </a:path>
              </a:pathLst>
            </a:custGeom>
            <a:solidFill>
              <a:srgbClr val="38BDF8"/>
            </a:solidFill>
          </p:spPr>
        </p:sp>
      </p:grpSp>
      <p:sp>
        <p:nvSpPr>
          <p:cNvPr name="TextBox 18" id="18"/>
          <p:cNvSpPr txBox="true"/>
          <p:nvPr/>
        </p:nvSpPr>
        <p:spPr>
          <a:xfrm rot="0">
            <a:off x="755799" y="5484238"/>
            <a:ext cx="2036388" cy="6586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1"/>
              </a:lnSpc>
            </a:pPr>
            <a:r>
              <a:rPr lang="en-US" sz="1607" spc="24">
                <a:solidFill>
                  <a:srgbClr val="38BDF8"/>
                </a:solidFill>
                <a:latin typeface="Montserrat"/>
                <a:ea typeface="Montserrat"/>
                <a:cs typeface="Montserrat"/>
                <a:sym typeface="Montserrat"/>
              </a:rPr>
              <a:t>Transactions</a:t>
            </a:r>
          </a:p>
          <a:p>
            <a:pPr algn="l">
              <a:lnSpc>
                <a:spcPts val="1730"/>
              </a:lnSpc>
            </a:pPr>
            <a:r>
              <a:rPr lang="en-US" sz="1236" spc="1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IN/OUT operation tracking.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755799" y="3077956"/>
            <a:ext cx="1619326" cy="960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1"/>
              </a:lnSpc>
            </a:pPr>
            <a:r>
              <a:rPr lang="en-US" sz="1607" spc="24">
                <a:solidFill>
                  <a:srgbClr val="38BDF8"/>
                </a:solidFill>
                <a:latin typeface="Montserrat"/>
                <a:ea typeface="Montserrat"/>
                <a:cs typeface="Montserrat"/>
                <a:sym typeface="Montserrat"/>
              </a:rPr>
              <a:t>Authentication</a:t>
            </a:r>
          </a:p>
          <a:p>
            <a:pPr algn="l">
              <a:lnSpc>
                <a:spcPts val="2375"/>
              </a:lnSpc>
            </a:pPr>
            <a:r>
              <a:rPr lang="en-US" sz="1236" spc="1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Security and identity management.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3872494" y="3077956"/>
            <a:ext cx="1836639" cy="960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1"/>
              </a:lnSpc>
            </a:pPr>
            <a:r>
              <a:rPr lang="en-US" sz="1607" spc="24">
                <a:solidFill>
                  <a:srgbClr val="38BDF8"/>
                </a:solidFill>
                <a:latin typeface="Montserrat"/>
                <a:ea typeface="Montserrat"/>
                <a:cs typeface="Montserrat"/>
                <a:sym typeface="Montserrat"/>
              </a:rPr>
              <a:t>Inventory</a:t>
            </a:r>
          </a:p>
          <a:p>
            <a:pPr algn="l">
              <a:lnSpc>
                <a:spcPts val="2375"/>
              </a:lnSpc>
            </a:pPr>
            <a:r>
              <a:rPr lang="en-US" sz="1236" spc="1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Stock management and cataloging.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3872494" y="5484238"/>
            <a:ext cx="3837556" cy="6586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1"/>
              </a:lnSpc>
            </a:pPr>
            <a:r>
              <a:rPr lang="en-US" sz="1607" spc="24">
                <a:solidFill>
                  <a:srgbClr val="38BDF8"/>
                </a:solidFill>
                <a:latin typeface="Montserrat"/>
                <a:ea typeface="Montserrat"/>
                <a:cs typeface="Montserrat"/>
                <a:sym typeface="Montserrat"/>
              </a:rPr>
              <a:t>Reports &amp; Analytics</a:t>
            </a:r>
          </a:p>
          <a:p>
            <a:pPr algn="l">
              <a:lnSpc>
                <a:spcPts val="1730"/>
              </a:lnSpc>
            </a:pPr>
            <a:r>
              <a:rPr lang="en-US" sz="1236" spc="18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Data-driven decision support and historical trends.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6990521" y="3077956"/>
            <a:ext cx="2017690" cy="960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1"/>
              </a:lnSpc>
            </a:pPr>
            <a:r>
              <a:rPr lang="en-US" sz="1607" spc="24">
                <a:solidFill>
                  <a:srgbClr val="38BDF8"/>
                </a:solidFill>
                <a:latin typeface="Montserrat"/>
                <a:ea typeface="Montserrat"/>
                <a:cs typeface="Montserrat"/>
                <a:sym typeface="Montserrat"/>
              </a:rPr>
              <a:t>Monitoring</a:t>
            </a:r>
          </a:p>
          <a:p>
            <a:pPr algn="l">
              <a:lnSpc>
                <a:spcPts val="2375"/>
              </a:lnSpc>
            </a:pPr>
            <a:r>
              <a:rPr lang="en-US" sz="1236" spc="18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Real-time alerts and stock levels.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629279" y="1508960"/>
            <a:ext cx="2702604" cy="489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13"/>
              </a:lnSpc>
            </a:pPr>
            <a:r>
              <a:rPr lang="en-US" sz="2723" spc="35">
                <a:solidFill>
                  <a:srgbClr val="38BDF8"/>
                </a:solidFill>
                <a:latin typeface="IBM Plex Sans"/>
                <a:ea typeface="IBM Plex Sans"/>
                <a:cs typeface="IBM Plex Sans"/>
                <a:sym typeface="IBM Plex Sans"/>
              </a:rPr>
              <a:t>CORE MODULES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1057656"/>
            <a:ext cx="10058400" cy="5658612"/>
            <a:chOff x="0" y="0"/>
            <a:chExt cx="10058400" cy="565861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058400" cy="5658612"/>
            </a:xfrm>
            <a:custGeom>
              <a:avLst/>
              <a:gdLst/>
              <a:ahLst/>
              <a:cxnLst/>
              <a:rect r="r" b="b" t="t" l="l"/>
              <a:pathLst>
                <a:path h="5658612" w="10058400">
                  <a:moveTo>
                    <a:pt x="0" y="0"/>
                  </a:moveTo>
                  <a:lnTo>
                    <a:pt x="10058400" y="0"/>
                  </a:lnTo>
                  <a:lnTo>
                    <a:pt x="10058400" y="5658612"/>
                  </a:lnTo>
                  <a:lnTo>
                    <a:pt x="0" y="5658612"/>
                  </a:lnTo>
                  <a:close/>
                </a:path>
              </a:pathLst>
            </a:custGeom>
            <a:solidFill>
              <a:srgbClr val="020617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1057656"/>
            <a:ext cx="10058400" cy="5658612"/>
            <a:chOff x="0" y="0"/>
            <a:chExt cx="13411200" cy="754481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3411200" cy="7544816"/>
            </a:xfrm>
            <a:custGeom>
              <a:avLst/>
              <a:gdLst/>
              <a:ahLst/>
              <a:cxnLst/>
              <a:rect r="r" b="b" t="t" l="l"/>
              <a:pathLst>
                <a:path h="7544816" w="13411200">
                  <a:moveTo>
                    <a:pt x="0" y="0"/>
                  </a:moveTo>
                  <a:lnTo>
                    <a:pt x="13411200" y="0"/>
                  </a:lnTo>
                  <a:lnTo>
                    <a:pt x="13411200" y="7544816"/>
                  </a:lnTo>
                  <a:lnTo>
                    <a:pt x="0" y="75448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624840" y="4084320"/>
            <a:ext cx="243840" cy="216408"/>
            <a:chOff x="0" y="0"/>
            <a:chExt cx="325120" cy="28854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25120" cy="288544"/>
            </a:xfrm>
            <a:custGeom>
              <a:avLst/>
              <a:gdLst/>
              <a:ahLst/>
              <a:cxnLst/>
              <a:rect r="r" b="b" t="t" l="l"/>
              <a:pathLst>
                <a:path h="288544" w="325120">
                  <a:moveTo>
                    <a:pt x="0" y="0"/>
                  </a:moveTo>
                  <a:lnTo>
                    <a:pt x="325120" y="0"/>
                  </a:lnTo>
                  <a:lnTo>
                    <a:pt x="325120" y="288544"/>
                  </a:lnTo>
                  <a:lnTo>
                    <a:pt x="0" y="2885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624840" y="4486656"/>
            <a:ext cx="198120" cy="213360"/>
            <a:chOff x="0" y="0"/>
            <a:chExt cx="264160" cy="28448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64160" cy="284480"/>
            </a:xfrm>
            <a:custGeom>
              <a:avLst/>
              <a:gdLst/>
              <a:ahLst/>
              <a:cxnLst/>
              <a:rect r="r" b="b" t="t" l="l"/>
              <a:pathLst>
                <a:path h="284480" w="264160">
                  <a:moveTo>
                    <a:pt x="0" y="0"/>
                  </a:moveTo>
                  <a:lnTo>
                    <a:pt x="264160" y="0"/>
                  </a:lnTo>
                  <a:lnTo>
                    <a:pt x="264160" y="284480"/>
                  </a:lnTo>
                  <a:lnTo>
                    <a:pt x="0" y="2844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624840" y="4885944"/>
            <a:ext cx="198120" cy="216408"/>
            <a:chOff x="0" y="0"/>
            <a:chExt cx="264160" cy="288544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64160" cy="288544"/>
            </a:xfrm>
            <a:custGeom>
              <a:avLst/>
              <a:gdLst/>
              <a:ahLst/>
              <a:cxnLst/>
              <a:rect r="r" b="b" t="t" l="l"/>
              <a:pathLst>
                <a:path h="288544" w="264160">
                  <a:moveTo>
                    <a:pt x="0" y="0"/>
                  </a:moveTo>
                  <a:lnTo>
                    <a:pt x="264160" y="0"/>
                  </a:lnTo>
                  <a:lnTo>
                    <a:pt x="264160" y="288544"/>
                  </a:lnTo>
                  <a:lnTo>
                    <a:pt x="0" y="2885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512064" y="2049780"/>
            <a:ext cx="32004" cy="414528"/>
            <a:chOff x="0" y="0"/>
            <a:chExt cx="32004" cy="414528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32004" cy="414528"/>
            </a:xfrm>
            <a:custGeom>
              <a:avLst/>
              <a:gdLst/>
              <a:ahLst/>
              <a:cxnLst/>
              <a:rect r="r" b="b" t="t" l="l"/>
              <a:pathLst>
                <a:path h="414528" w="32004">
                  <a:moveTo>
                    <a:pt x="0" y="0"/>
                  </a:moveTo>
                  <a:lnTo>
                    <a:pt x="32004" y="0"/>
                  </a:lnTo>
                  <a:lnTo>
                    <a:pt x="32004" y="414528"/>
                  </a:lnTo>
                  <a:lnTo>
                    <a:pt x="0" y="414528"/>
                  </a:lnTo>
                  <a:close/>
                </a:path>
              </a:pathLst>
            </a:custGeom>
            <a:solidFill>
              <a:srgbClr val="38BDF8"/>
            </a:solid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672179" y="1937242"/>
            <a:ext cx="3068174" cy="489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13"/>
              </a:lnSpc>
            </a:pPr>
            <a:r>
              <a:rPr lang="en-US" sz="2723" spc="38">
                <a:solidFill>
                  <a:srgbClr val="38BDF8"/>
                </a:solidFill>
                <a:latin typeface="IBM Plex Sans"/>
                <a:ea typeface="IBM Plex Sans"/>
                <a:cs typeface="IBM Plex Sans"/>
                <a:sym typeface="IBM Plex Sans"/>
              </a:rPr>
              <a:t>AUTHENTICATION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82990" y="3505124"/>
            <a:ext cx="3340646" cy="15619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55"/>
              </a:lnSpc>
            </a:pPr>
            <a:r>
              <a:rPr lang="en-US" sz="1356" spc="23">
                <a:solidFill>
                  <a:srgbClr val="F8FAFC"/>
                </a:solidFill>
                <a:latin typeface="Open Sans"/>
                <a:ea typeface="Open Sans"/>
                <a:cs typeface="Open Sans"/>
                <a:sym typeface="Open Sans"/>
              </a:rPr>
              <a:t>Secure login for Admin and Staff. Role-Based Access Control (RBAC). Industry-standard BCrypt encryption. Zero tolerance for unauthorized access.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DAHAoVHqg-A</dc:identifier>
  <dcterms:modified xsi:type="dcterms:W3CDTF">2011-08-01T06:04:30Z</dcterms:modified>
  <cp:revision>1</cp:revision>
  <dc:title>Project Final PPT.pdf</dc:title>
</cp:coreProperties>
</file>